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4" r:id="rId6"/>
    <p:sldMasterId id="2147484838" r:id="rId7"/>
  </p:sldMasterIdLst>
  <p:notesMasterIdLst>
    <p:notesMasterId r:id="rId65"/>
  </p:notesMasterIdLst>
  <p:handoutMasterIdLst>
    <p:handoutMasterId r:id="rId66"/>
  </p:handoutMasterIdLst>
  <p:sldIdLst>
    <p:sldId id="633" r:id="rId8"/>
    <p:sldId id="2001" r:id="rId9"/>
    <p:sldId id="2076136632" r:id="rId10"/>
    <p:sldId id="801" r:id="rId11"/>
    <p:sldId id="277" r:id="rId12"/>
    <p:sldId id="258" r:id="rId13"/>
    <p:sldId id="2076136636" r:id="rId14"/>
    <p:sldId id="260" r:id="rId15"/>
    <p:sldId id="2076136633" r:id="rId16"/>
    <p:sldId id="2076136637" r:id="rId17"/>
    <p:sldId id="261" r:id="rId18"/>
    <p:sldId id="335" r:id="rId19"/>
    <p:sldId id="361" r:id="rId20"/>
    <p:sldId id="486" r:id="rId21"/>
    <p:sldId id="487" r:id="rId22"/>
    <p:sldId id="488" r:id="rId23"/>
    <p:sldId id="271" r:id="rId24"/>
    <p:sldId id="272" r:id="rId25"/>
    <p:sldId id="273" r:id="rId26"/>
    <p:sldId id="274" r:id="rId27"/>
    <p:sldId id="275" r:id="rId28"/>
    <p:sldId id="276" r:id="rId29"/>
    <p:sldId id="2076136638" r:id="rId30"/>
    <p:sldId id="2076136639" r:id="rId31"/>
    <p:sldId id="1837" r:id="rId32"/>
    <p:sldId id="294" r:id="rId33"/>
    <p:sldId id="453" r:id="rId34"/>
    <p:sldId id="2076136640" r:id="rId35"/>
    <p:sldId id="2076136641" r:id="rId36"/>
    <p:sldId id="534" r:id="rId37"/>
    <p:sldId id="289" r:id="rId38"/>
    <p:sldId id="290" r:id="rId39"/>
    <p:sldId id="2076136642" r:id="rId40"/>
    <p:sldId id="267" r:id="rId41"/>
    <p:sldId id="269" r:id="rId42"/>
    <p:sldId id="270" r:id="rId43"/>
    <p:sldId id="2076136643" r:id="rId44"/>
    <p:sldId id="1913" r:id="rId45"/>
    <p:sldId id="1915" r:id="rId46"/>
    <p:sldId id="2076136644" r:id="rId47"/>
    <p:sldId id="1918" r:id="rId48"/>
    <p:sldId id="2149" r:id="rId49"/>
    <p:sldId id="2267" r:id="rId50"/>
    <p:sldId id="2229" r:id="rId51"/>
    <p:sldId id="2076136635" r:id="rId52"/>
    <p:sldId id="439" r:id="rId53"/>
    <p:sldId id="3771" r:id="rId54"/>
    <p:sldId id="3616" r:id="rId55"/>
    <p:sldId id="3618" r:id="rId56"/>
    <p:sldId id="3619" r:id="rId57"/>
    <p:sldId id="3620" r:id="rId58"/>
    <p:sldId id="1290" r:id="rId59"/>
    <p:sldId id="1287" r:id="rId60"/>
    <p:sldId id="3742" r:id="rId61"/>
    <p:sldId id="3762" r:id="rId62"/>
    <p:sldId id="1291" r:id="rId63"/>
    <p:sldId id="2076136634" r:id="rId6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Agenda" id="{12B63550-A386-42BE-BF4F-C4C2F7153367}">
          <p14:sldIdLst>
            <p14:sldId id="633"/>
            <p14:sldId id="2001"/>
          </p14:sldIdLst>
        </p14:section>
        <p14:section name="App Architecture" id="{693F8AC6-C8DA-42FA-B7C2-7B9C1B8CED81}">
          <p14:sldIdLst>
            <p14:sldId id="2076136632"/>
            <p14:sldId id="801"/>
            <p14:sldId id="277"/>
            <p14:sldId id="258"/>
            <p14:sldId id="2076136636"/>
            <p14:sldId id="260"/>
          </p14:sldIdLst>
        </p14:section>
        <p14:section name="App Service" id="{DE26AED4-6661-4363-BBDB-4695C62D1A3D}">
          <p14:sldIdLst>
            <p14:sldId id="2076136633"/>
            <p14:sldId id="2076136637"/>
            <p14:sldId id="261"/>
            <p14:sldId id="335"/>
            <p14:sldId id="361"/>
            <p14:sldId id="486"/>
            <p14:sldId id="487"/>
            <p14:sldId id="488"/>
            <p14:sldId id="271"/>
            <p14:sldId id="272"/>
            <p14:sldId id="273"/>
            <p14:sldId id="274"/>
            <p14:sldId id="275"/>
            <p14:sldId id="276"/>
            <p14:sldId id="2076136638"/>
          </p14:sldIdLst>
        </p14:section>
        <p14:section name="App Modernization" id="{EABF3A46-5304-40B7-BDA2-0C384BB11814}">
          <p14:sldIdLst>
            <p14:sldId id="2076136639"/>
            <p14:sldId id="1837"/>
            <p14:sldId id="294"/>
            <p14:sldId id="453"/>
            <p14:sldId id="2076136640"/>
            <p14:sldId id="2076136641"/>
            <p14:sldId id="534"/>
            <p14:sldId id="289"/>
            <p14:sldId id="290"/>
            <p14:sldId id="2076136642"/>
            <p14:sldId id="267"/>
            <p14:sldId id="269"/>
            <p14:sldId id="270"/>
            <p14:sldId id="2076136643"/>
            <p14:sldId id="1913"/>
            <p14:sldId id="1915"/>
            <p14:sldId id="2076136644"/>
            <p14:sldId id="1918"/>
            <p14:sldId id="2149"/>
            <p14:sldId id="2267"/>
            <p14:sldId id="2229"/>
          </p14:sldIdLst>
        </p14:section>
        <p14:section name="Dev Ops" id="{AA8410B8-39FD-4AE7-A81B-781F3F2DB8A8}">
          <p14:sldIdLst>
            <p14:sldId id="2076136635"/>
            <p14:sldId id="439"/>
            <p14:sldId id="3771"/>
            <p14:sldId id="3616"/>
            <p14:sldId id="3618"/>
            <p14:sldId id="3619"/>
            <p14:sldId id="3620"/>
            <p14:sldId id="1290"/>
            <p14:sldId id="1287"/>
            <p14:sldId id="3742"/>
            <p14:sldId id="3762"/>
            <p14:sldId id="1291"/>
          </p14:sldIdLst>
        </p14:section>
        <p14:section name="Final Slide" id="{1A77441D-2DE6-48E4-879E-EC4403E6F742}">
          <p14:sldIdLst>
            <p14:sldId id="20761366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Liz Kinerk (MBO Partners)" initials="LK(P" lastIdx="1" clrIdx="5">
    <p:extLst>
      <p:ext uri="{19B8F6BF-5375-455C-9EA6-DF929625EA0E}">
        <p15:presenceInfo xmlns:p15="http://schemas.microsoft.com/office/powerpoint/2012/main" userId="S::v-elkine@microsoft.com::d2c9697c-c7d7-489d-b164-93da4dfa58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B6B86"/>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382"/>
  </p:normalViewPr>
  <p:slideViewPr>
    <p:cSldViewPr snapToGrid="0">
      <p:cViewPr varScale="1">
        <p:scale>
          <a:sx n="98" d="100"/>
          <a:sy n="98" d="100"/>
        </p:scale>
        <p:origin x="1976" y="19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3/27/20 8:10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3/27/20 8:10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artner.com/smarterwithgartner/7-options-to-modernize-legacy-system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3/27/20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S1 = Standard</a:t>
            </a:r>
            <a:r>
              <a:rPr lang="en-US" baseline="0"/>
              <a:t> and 1 is size of the VM. For App Service A1 a small VM (1 core 1.6 GB)</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891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S1 = Standard</a:t>
            </a:r>
            <a:r>
              <a:rPr lang="en-US" baseline="0"/>
              <a:t> and 1 is size of the VM. For App Service A1 a small VM (1 core 1.6 GB)</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052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170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136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41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99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942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65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2896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Microsoft has </a:t>
            </a:r>
            <a:r>
              <a:rPr lang="en-US" b="1" dirty="0">
                <a:solidFill>
                  <a:srgbClr val="000000"/>
                </a:solidFill>
                <a:effectLst/>
              </a:rPr>
              <a:t>deep expertise</a:t>
            </a:r>
            <a:r>
              <a:rPr lang="en-US" dirty="0">
                <a:solidFill>
                  <a:srgbClr val="000000"/>
                </a:solidFill>
                <a:effectLst/>
              </a:rPr>
              <a:t> in running global services such as SQL DB, Skype &amp; Cosmos DB</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Service Fabric is the </a:t>
            </a:r>
            <a:r>
              <a:rPr lang="en-US" b="1" dirty="0">
                <a:solidFill>
                  <a:srgbClr val="000000"/>
                </a:solidFill>
                <a:effectLst/>
              </a:rPr>
              <a:t>foundational technology </a:t>
            </a:r>
            <a:r>
              <a:rPr lang="en-US" dirty="0">
                <a:solidFill>
                  <a:srgbClr val="000000"/>
                </a:solidFill>
                <a:effectLst/>
              </a:rPr>
              <a:t>powering these services &amp; core Azure infra</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Sample scale of one of these services</a:t>
            </a:r>
            <a:r>
              <a:rPr lang="en-US" b="1" dirty="0">
                <a:solidFill>
                  <a:srgbClr val="000000"/>
                </a:solidFill>
                <a:effectLst/>
              </a:rPr>
              <a:t>: 60 billion events per day</a:t>
            </a:r>
            <a:r>
              <a:rPr lang="en-US" dirty="0">
                <a:solidFill>
                  <a:srgbClr val="000000"/>
                </a:solidFill>
                <a:effectLst/>
              </a:rPr>
              <a:t> with millions of databases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Around </a:t>
            </a:r>
            <a:r>
              <a:rPr lang="en-US" b="1" dirty="0">
                <a:solidFill>
                  <a:srgbClr val="000000"/>
                </a:solidFill>
                <a:effectLst/>
              </a:rPr>
              <a:t>30% </a:t>
            </a:r>
            <a:r>
              <a:rPr lang="en-US" dirty="0">
                <a:solidFill>
                  <a:srgbClr val="000000"/>
                </a:solidFill>
                <a:effectLst/>
              </a:rPr>
              <a:t>of Azure’s cores run Service Fabric directly.</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Service Fabric Manages </a:t>
            </a:r>
            <a:r>
              <a:rPr lang="en-US" b="1" dirty="0">
                <a:solidFill>
                  <a:srgbClr val="000000"/>
                </a:solidFill>
                <a:effectLst/>
              </a:rPr>
              <a:t>Millions</a:t>
            </a:r>
            <a:r>
              <a:rPr lang="en-US" dirty="0">
                <a:solidFill>
                  <a:srgbClr val="000000"/>
                </a:solidFill>
                <a:effectLst/>
              </a:rPr>
              <a:t> </a:t>
            </a:r>
            <a:r>
              <a:rPr lang="en-US" b="1" dirty="0">
                <a:solidFill>
                  <a:srgbClr val="000000"/>
                </a:solidFill>
                <a:effectLst/>
              </a:rPr>
              <a:t>of Service upgrades </a:t>
            </a:r>
            <a:r>
              <a:rPr lang="en-US" dirty="0">
                <a:solidFill>
                  <a:srgbClr val="000000"/>
                </a:solidFill>
                <a:effectLst/>
              </a:rPr>
              <a:t>weekly within Microsoft alone</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25</a:t>
            </a:fld>
            <a:endParaRPr lang="en-US"/>
          </a:p>
        </p:txBody>
      </p:sp>
    </p:spTree>
    <p:extLst>
      <p:ext uri="{BB962C8B-B14F-4D97-AF65-F5344CB8AC3E}">
        <p14:creationId xmlns:p14="http://schemas.microsoft.com/office/powerpoint/2010/main" val="1442880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Light" pitchFamily="34" charset="0"/>
              </a:rPr>
              <a:t>Source</a:t>
            </a:r>
            <a:r>
              <a:rPr lang="en-US" sz="900" b="0" i="0" u="none" strike="noStrike" kern="1200" dirty="0">
                <a:effectLst/>
                <a:latin typeface="Segoe UI Light" pitchFamily="34" charset="0"/>
                <a:ea typeface="+mn-ea"/>
                <a:cs typeface="+mn-cs"/>
              </a:rPr>
              <a:t>:</a:t>
            </a:r>
            <a:r>
              <a:rPr lang="en-US" sz="900" dirty="0">
                <a:latin typeface="Segoe UI Light" pitchFamily="34" charset="0"/>
              </a:rPr>
              <a:t>  </a:t>
            </a:r>
            <a:r>
              <a:rPr lang="en-US" dirty="0">
                <a:latin typeface="Calibri"/>
                <a:cs typeface="Calibri"/>
                <a:hlinkClick r:id="rId3"/>
              </a:rPr>
              <a:t>https</a:t>
            </a:r>
            <a:r>
              <a:rPr lang="en-US" dirty="0">
                <a:hlinkClick r:id="rId3"/>
              </a:rPr>
              <a:t>://www.gartner</a:t>
            </a:r>
            <a:r>
              <a:rPr lang="en-US" b="0" u="none" strike="noStrike" kern="1200" dirty="0">
                <a:effectLst/>
                <a:hlinkClick r:id="rId3"/>
              </a:rPr>
              <a:t>.</a:t>
            </a:r>
            <a:r>
              <a:rPr lang="en-US" dirty="0">
                <a:hlinkClick r:id="rId3"/>
              </a:rPr>
              <a:t>com/smarterwithgartner/7-options-to-modernize-legacy-systems/</a:t>
            </a:r>
            <a:r>
              <a:rPr lang="en-US" dirty="0"/>
              <a:t> </a:t>
            </a:r>
            <a:endParaRPr lang="en-US" sz="900" i="1" dirty="0">
              <a:latin typeface="Segoe UI Light"/>
              <a:ea typeface="DengXian" panose="02010600030101010101" pitchFamily="2" charset="-122"/>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dirty="0">
              <a:latin typeface="Calibri" panose="020F0502020204030204" pitchFamily="34"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dirty="0">
              <a:latin typeface="Calibri" panose="020F0502020204030204" pitchFamily="34"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latin typeface="Calibri" panose="020F0502020204030204" pitchFamily="34" charset="0"/>
                <a:ea typeface="DengXian" panose="02010600030101010101" pitchFamily="2" charset="-122"/>
              </a:rPr>
              <a:t>Acronyms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dirty="0">
                <a:latin typeface="Calibri" panose="020F0502020204030204" pitchFamily="34" charset="0"/>
                <a:ea typeface="DengXian" panose="02010600030101010101" pitchFamily="2" charset="-122"/>
              </a:rPr>
              <a:t>IaaS: Infrastructure as a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DengXian" panose="02010600030101010101" pitchFamily="2" charset="-122"/>
              </a:rPr>
              <a:t>PaaS: Platform as a Service</a:t>
            </a: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CAB4D1F-0FCC-4682-B24F-494B6865F01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 8:15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838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6815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expand on the microservices bit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5916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3/27/20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59688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765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27D10E-073A-498C-B796-C030E3DFB5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3/27/20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102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DBCE9F-1310-4BA1-A156-F68FB7F92AC0}"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4124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72A99-FF82-4FDF-AA45-068C51C6FD4C}"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111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CB3F3C-DCF1-454F-B623-41E6AE39DB90}" type="slidenum">
              <a:rPr lang="en-US" smtClean="0"/>
              <a:t>33</a:t>
            </a:fld>
            <a:endParaRPr lang="en-US"/>
          </a:p>
        </p:txBody>
      </p:sp>
    </p:spTree>
    <p:extLst>
      <p:ext uri="{BB962C8B-B14F-4D97-AF65-F5344CB8AC3E}">
        <p14:creationId xmlns:p14="http://schemas.microsoft.com/office/powerpoint/2010/main" val="1803768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428002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GB" dirty="0">
                <a:solidFill>
                  <a:schemeClr val="accent1"/>
                </a:solidFill>
              </a:rPr>
              <a:t>Containers have similar resource isolation and allocation benefits as virtual machines but a different architectural approach allows them to be much more portable and efficient.</a:t>
            </a:r>
          </a:p>
          <a:p>
            <a:endParaRPr lang="en-GB" sz="900" u="sng" kern="1200" dirty="0">
              <a:solidFill>
                <a:schemeClr val="tx1"/>
              </a:solidFill>
              <a:effectLst/>
              <a:latin typeface="Segoe UI Light"/>
              <a:ea typeface="+mn-ea"/>
              <a:cs typeface="+mn-cs"/>
            </a:endParaRPr>
          </a:p>
          <a:p>
            <a:r>
              <a:rPr lang="en-GB" sz="900" u="sng" kern="1200" dirty="0">
                <a:solidFill>
                  <a:schemeClr val="tx1"/>
                </a:solidFill>
                <a:effectLst/>
                <a:latin typeface="Segoe UI Light"/>
                <a:ea typeface="+mn-ea"/>
                <a:cs typeface="+mn-cs"/>
              </a:rPr>
              <a:t>What is a container?</a:t>
            </a:r>
          </a:p>
          <a:p>
            <a:r>
              <a:rPr lang="en-GB" sz="900" kern="1200" dirty="0">
                <a:solidFill>
                  <a:schemeClr val="tx1"/>
                </a:solidFill>
                <a:effectLst/>
                <a:latin typeface="Segoe UI Light"/>
                <a:ea typeface="+mn-ea"/>
                <a:cs typeface="+mn-cs"/>
              </a:rPr>
              <a:t>On the left side of the slide, there is a representation of a virtual machine environment.</a:t>
            </a:r>
          </a:p>
          <a:p>
            <a:r>
              <a:rPr lang="en-GB" sz="900" kern="1200" dirty="0">
                <a:solidFill>
                  <a:schemeClr val="tx1"/>
                </a:solidFill>
                <a:effectLst/>
                <a:latin typeface="Segoe UI Light"/>
                <a:ea typeface="+mn-ea"/>
                <a:cs typeface="+mn-cs"/>
              </a:rPr>
              <a:t>We all understand how they work. They bring all guest operating systems with it. You get less densities and also slow start and stop because you have to load all the operating systems. You cannot start a VM in a second but you do get really good isolation. Each of those operating systems is almost completely isolated.</a:t>
            </a:r>
          </a:p>
          <a:p>
            <a:r>
              <a:rPr lang="en-GB" sz="900" kern="1200" dirty="0">
                <a:solidFill>
                  <a:schemeClr val="tx1"/>
                </a:solidFill>
                <a:effectLst/>
                <a:latin typeface="Segoe UI Light"/>
                <a:ea typeface="+mn-ea"/>
                <a:cs typeface="+mn-cs"/>
              </a:rPr>
              <a:t>Containers, shown on the right side, are quite similar to VMs, but instead of the hypervisor, there is an engine that runs the containers. In this case, we talk about the Docker engine and the implementation of that. </a:t>
            </a:r>
          </a:p>
          <a:p>
            <a:r>
              <a:rPr lang="en-GB" sz="900" kern="1200" dirty="0">
                <a:solidFill>
                  <a:schemeClr val="tx1"/>
                </a:solidFill>
                <a:effectLst/>
                <a:latin typeface="Segoe UI Light"/>
                <a:ea typeface="+mn-ea"/>
                <a:cs typeface="+mn-cs"/>
              </a:rPr>
              <a:t>On top, you have binaries and libraries and these can be shared across different containers. The application is what unique to your container. You get much more density because containers are smaller. We get slower stop and start time because they do not have a guest operating syste</a:t>
            </a:r>
            <a:r>
              <a:rPr lang="en-GB" dirty="0"/>
              <a:t>m. </a:t>
            </a:r>
            <a:r>
              <a:rPr lang="en-GB" dirty="0">
                <a:solidFill>
                  <a:srgbClr val="FF0000"/>
                </a:solidFill>
              </a:rPr>
              <a:t>Y</a:t>
            </a:r>
            <a:r>
              <a:rPr lang="en-GB" sz="900" kern="1200" dirty="0">
                <a:solidFill>
                  <a:srgbClr val="FF0000"/>
                </a:solidFill>
                <a:effectLst/>
                <a:latin typeface="Segoe UI Light"/>
                <a:ea typeface="+mn-ea"/>
                <a:cs typeface="+mn-cs"/>
              </a:rPr>
              <a:t>ou have less isolation because these reach done into the host OS in order to be functional and if you break through the security of the container itself you’re actually in the kernel at that point</a:t>
            </a:r>
            <a:r>
              <a:rPr lang="en-GB" sz="900" kern="1200" dirty="0">
                <a:solidFill>
                  <a:schemeClr val="tx1"/>
                </a:solidFill>
                <a:effectLst/>
                <a:latin typeface="Segoe UI Light"/>
                <a:ea typeface="+mn-ea"/>
                <a:cs typeface="+mn-cs"/>
              </a:rPr>
              <a:t>. Less isolation, but more density more performance more agility. </a:t>
            </a:r>
          </a:p>
          <a:p>
            <a:r>
              <a:rPr lang="en-US" sz="2400" b="1" dirty="0"/>
              <a:t>Containers</a:t>
            </a:r>
            <a:br>
              <a:rPr lang="en-US" b="1" dirty="0"/>
            </a:br>
            <a:r>
              <a:rPr lang="en-US" sz="1200" b="1" dirty="0">
                <a:gradFill>
                  <a:gsLst>
                    <a:gs pos="27500">
                      <a:schemeClr val="tx2"/>
                    </a:gs>
                    <a:gs pos="60000">
                      <a:schemeClr val="tx2"/>
                    </a:gs>
                  </a:gsLst>
                  <a:lin ang="5400000" scaled="0"/>
                </a:gradFill>
              </a:rPr>
              <a:t>How do they differ from virtual machines?</a:t>
            </a:r>
            <a:endParaRPr lang="en-GB" b="1" dirty="0"/>
          </a:p>
          <a:p>
            <a:pPr marL="0" lvl="1" indent="-241300" defTabSz="932742">
              <a:lnSpc>
                <a:spcPct val="99000"/>
              </a:lnSpc>
              <a:spcBef>
                <a:spcPts val="600"/>
              </a:spcBef>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Dependencies: </a:t>
            </a:r>
            <a:r>
              <a:rPr lang="en-US" sz="1600" dirty="0">
                <a:gradFill>
                  <a:gsLst>
                    <a:gs pos="1250">
                      <a:schemeClr val="tx1"/>
                    </a:gs>
                    <a:gs pos="100000">
                      <a:schemeClr val="tx1"/>
                    </a:gs>
                  </a:gsLst>
                  <a:lin ang="5400000" scaled="0"/>
                </a:gradFill>
              </a:rPr>
              <a:t>Each virtualized app includes the app itself, required binaries and libraries, and a guest OS, which might consist of multiple gigabytes of data.</a:t>
            </a:r>
          </a:p>
          <a:p>
            <a:pPr marL="0" lvl="1" indent="-241300" defTabSz="932742">
              <a:lnSpc>
                <a:spcPct val="99000"/>
              </a:lnSpc>
              <a:spcBef>
                <a:spcPts val="600"/>
              </a:spcBef>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Independent OS: </a:t>
            </a:r>
            <a:r>
              <a:rPr lang="en-US" sz="1600" dirty="0">
                <a:gradFill>
                  <a:gsLst>
                    <a:gs pos="1250">
                      <a:schemeClr val="tx1"/>
                    </a:gs>
                    <a:gs pos="100000">
                      <a:schemeClr val="tx1"/>
                    </a:gs>
                  </a:gsLst>
                  <a:lin ang="5400000" scaled="0"/>
                </a:gradFill>
              </a:rPr>
              <a:t>Each VM can have a different OS from other VMs, along with a different OS to the host itself.</a:t>
            </a:r>
          </a:p>
          <a:p>
            <a:pPr marL="0" lvl="1" indent="-241300" defTabSz="932742">
              <a:lnSpc>
                <a:spcPct val="99000"/>
              </a:lnSpc>
              <a:spcBef>
                <a:spcPts val="600"/>
              </a:spcBef>
              <a:spcAft>
                <a:spcPts val="612"/>
              </a:spcAft>
              <a:buClr>
                <a:srgbClr val="EFEFEF"/>
              </a:buClr>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Flexible: </a:t>
            </a:r>
            <a:r>
              <a:rPr lang="en-US" sz="1600" dirty="0">
                <a:gradFill>
                  <a:gsLst>
                    <a:gs pos="1250">
                      <a:schemeClr val="tx1"/>
                    </a:gs>
                    <a:gs pos="100000">
                      <a:schemeClr val="tx1"/>
                    </a:gs>
                  </a:gsLst>
                  <a:lin ang="5400000" scaled="0"/>
                </a:gradFill>
              </a:rPr>
              <a:t>VMs can be migrated to other hosts to balance resource usage and for host maintenance without downtime.</a:t>
            </a:r>
          </a:p>
          <a:p>
            <a:pPr marL="0" lvl="1" indent="-241300" defTabSz="932742">
              <a:lnSpc>
                <a:spcPct val="99000"/>
              </a:lnSpc>
              <a:spcBef>
                <a:spcPts val="600"/>
              </a:spcBef>
              <a:spcAft>
                <a:spcPts val="612"/>
              </a:spcAft>
              <a:buClr>
                <a:srgbClr val="EFEFEF"/>
              </a:buClr>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Secure: </a:t>
            </a:r>
            <a:r>
              <a:rPr lang="en-US" sz="1600" dirty="0">
                <a:gradFill>
                  <a:gsLst>
                    <a:gs pos="1250">
                      <a:schemeClr val="tx1"/>
                    </a:gs>
                    <a:gs pos="100000">
                      <a:schemeClr val="tx1"/>
                    </a:gs>
                  </a:gsLst>
                  <a:lin ang="5400000" scaled="0"/>
                </a:gradFill>
              </a:rPr>
              <a:t>High levels of resource and security isolation </a:t>
            </a:r>
            <a:br>
              <a:rPr lang="en-US" sz="1600" dirty="0">
                <a:gradFill>
                  <a:gsLst>
                    <a:gs pos="1250">
                      <a:schemeClr val="tx1"/>
                    </a:gs>
                    <a:gs pos="100000">
                      <a:schemeClr val="tx1"/>
                    </a:gs>
                  </a:gsLst>
                  <a:lin ang="5400000" scaled="0"/>
                </a:gradFill>
              </a:rPr>
            </a:br>
            <a:r>
              <a:rPr lang="en-US" sz="1600" dirty="0">
                <a:gradFill>
                  <a:gsLst>
                    <a:gs pos="1250">
                      <a:schemeClr val="tx1"/>
                    </a:gs>
                    <a:gs pos="100000">
                      <a:schemeClr val="tx1"/>
                    </a:gs>
                  </a:gsLst>
                  <a:lin ang="5400000" scaled="0"/>
                </a:gradFill>
              </a:rPr>
              <a:t>for key virtualized workloads.</a:t>
            </a:r>
            <a:endParaRPr lang="en-GB" b="1" dirty="0"/>
          </a:p>
          <a:p>
            <a:endParaRPr lang="en-GB" sz="900" kern="1200" dirty="0">
              <a:solidFill>
                <a:schemeClr val="tx1"/>
              </a:solidFill>
              <a:effectLst/>
              <a:latin typeface="Segoe UI Light"/>
              <a:ea typeface="+mn-ea"/>
              <a:cs typeface="+mn-cs"/>
            </a:endParaRPr>
          </a:p>
          <a:p>
            <a:endParaRPr lang="en-GB"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40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6" name="Date Placeholder 5"/>
          <p:cNvSpPr>
            <a:spLocks noGrp="1"/>
          </p:cNvSpPr>
          <p:nvPr>
            <p:ph type="dt" idx="12"/>
          </p:nvPr>
        </p:nvSpPr>
        <p:spPr/>
        <p:txBody>
          <a:bodyPr/>
          <a:lstStyle/>
          <a:p>
            <a:fld id="{D0795136-DEB9-42E6-BCE9-8D3786B3C872}" type="datetime8">
              <a:rPr lang="en-US" smtClean="0"/>
              <a:t>3/27/20 8:19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45594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a:ea typeface="+mn-ea"/>
                <a:cs typeface="+mn-cs"/>
              </a:rPr>
              <a:t>Docker Engine is the program that enables containers to be built, shipped, and run. It is also referred to as a </a:t>
            </a:r>
            <a:r>
              <a:rPr lang="en-US" sz="900" b="1" kern="1200">
                <a:solidFill>
                  <a:schemeClr val="tx1"/>
                </a:solidFill>
                <a:effectLst/>
                <a:latin typeface="Segoe UI Light"/>
                <a:ea typeface="+mn-ea"/>
                <a:cs typeface="+mn-cs"/>
              </a:rPr>
              <a:t>Docker Daemon on Linux</a:t>
            </a:r>
            <a:endParaRPr lang="en-GB" sz="900" kern="1200">
              <a:solidFill>
                <a:schemeClr val="tx1"/>
              </a:solidFill>
              <a:effectLst/>
              <a:latin typeface="Segoe UI Light"/>
              <a:ea typeface="+mn-ea"/>
              <a:cs typeface="+mn-cs"/>
            </a:endParaRPr>
          </a:p>
          <a:p>
            <a:endParaRPr lang="en-US"/>
          </a:p>
          <a:p>
            <a:endParaRPr lang="en-US" sz="900" baseline="30000"/>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493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GB" dirty="0">
                <a:solidFill>
                  <a:schemeClr val="accent1"/>
                </a:solidFill>
              </a:rPr>
              <a:t>Containers have similar resource isolation and allocation benefits as virtual machines but a different architectural approach allows them to be much more portable and efficient.</a:t>
            </a:r>
          </a:p>
          <a:p>
            <a:endParaRPr lang="en-GB" sz="900" u="sng" kern="1200" dirty="0">
              <a:solidFill>
                <a:schemeClr val="tx1"/>
              </a:solidFill>
              <a:effectLst/>
              <a:latin typeface="Segoe UI Light"/>
              <a:ea typeface="+mn-ea"/>
              <a:cs typeface="+mn-cs"/>
            </a:endParaRPr>
          </a:p>
          <a:p>
            <a:r>
              <a:rPr lang="en-GB" sz="900" u="sng" kern="1200" dirty="0">
                <a:solidFill>
                  <a:schemeClr val="tx1"/>
                </a:solidFill>
                <a:effectLst/>
                <a:latin typeface="Segoe UI Light"/>
                <a:ea typeface="+mn-ea"/>
                <a:cs typeface="+mn-cs"/>
              </a:rPr>
              <a:t>What is a container?</a:t>
            </a:r>
          </a:p>
          <a:p>
            <a:r>
              <a:rPr lang="en-GB" sz="900" kern="1200" dirty="0">
                <a:solidFill>
                  <a:schemeClr val="tx1"/>
                </a:solidFill>
                <a:effectLst/>
                <a:latin typeface="Segoe UI Light"/>
                <a:ea typeface="+mn-ea"/>
                <a:cs typeface="+mn-cs"/>
              </a:rPr>
              <a:t>On the left side of the slide, there is a representation of a virtual machine environment.</a:t>
            </a:r>
          </a:p>
          <a:p>
            <a:r>
              <a:rPr lang="en-GB" sz="900" kern="1200" dirty="0">
                <a:solidFill>
                  <a:schemeClr val="tx1"/>
                </a:solidFill>
                <a:effectLst/>
                <a:latin typeface="Segoe UI Light"/>
                <a:ea typeface="+mn-ea"/>
                <a:cs typeface="+mn-cs"/>
              </a:rPr>
              <a:t>We all understand how they work. They bring all guest operating systems with it. You get less densities and also slow start and stop because you have to load all the operating systems. You cannot start a VM in a second but you do get really good isolation. Each of those operating systems is almost completely isolated.</a:t>
            </a:r>
          </a:p>
          <a:p>
            <a:r>
              <a:rPr lang="en-GB" sz="900" kern="1200" dirty="0">
                <a:solidFill>
                  <a:schemeClr val="tx1"/>
                </a:solidFill>
                <a:effectLst/>
                <a:latin typeface="Segoe UI Light"/>
                <a:ea typeface="+mn-ea"/>
                <a:cs typeface="+mn-cs"/>
              </a:rPr>
              <a:t>Containers, shown on the right side, are quite similar to VMs, but instead of the hypervisor, there is an engine that runs the containers. In this case, we talk about the Docker engine and the implementation of that. </a:t>
            </a:r>
          </a:p>
          <a:p>
            <a:r>
              <a:rPr lang="en-GB" sz="900" kern="1200" dirty="0">
                <a:solidFill>
                  <a:schemeClr val="tx1"/>
                </a:solidFill>
                <a:effectLst/>
                <a:latin typeface="Segoe UI Light"/>
                <a:ea typeface="+mn-ea"/>
                <a:cs typeface="+mn-cs"/>
              </a:rPr>
              <a:t>On top, you have binaries and libraries and these can be shared across different containers. The application is what unique to your container. You get much more density because containers are smaller. We get slower stop and start time because they do not have a guest operating syste</a:t>
            </a:r>
            <a:r>
              <a:rPr lang="en-GB" dirty="0"/>
              <a:t>m. </a:t>
            </a:r>
            <a:r>
              <a:rPr lang="en-GB" dirty="0">
                <a:solidFill>
                  <a:srgbClr val="FF0000"/>
                </a:solidFill>
              </a:rPr>
              <a:t>Y</a:t>
            </a:r>
            <a:r>
              <a:rPr lang="en-GB" sz="900" kern="1200" dirty="0">
                <a:solidFill>
                  <a:srgbClr val="FF0000"/>
                </a:solidFill>
                <a:effectLst/>
                <a:latin typeface="Segoe UI Light"/>
                <a:ea typeface="+mn-ea"/>
                <a:cs typeface="+mn-cs"/>
              </a:rPr>
              <a:t>ou have less isolation because these reach done into the host OS in order to be functional and if you break through the security of the container itself you’re actually in the kernel at that point</a:t>
            </a:r>
            <a:r>
              <a:rPr lang="en-GB" sz="900" kern="1200" dirty="0">
                <a:solidFill>
                  <a:schemeClr val="tx1"/>
                </a:solidFill>
                <a:effectLst/>
                <a:latin typeface="Segoe UI Light"/>
                <a:ea typeface="+mn-ea"/>
                <a:cs typeface="+mn-cs"/>
              </a:rPr>
              <a:t>. Less isolation, but more density more performance more agility. </a:t>
            </a:r>
          </a:p>
          <a:p>
            <a:r>
              <a:rPr lang="en-US" sz="2400" b="1" dirty="0"/>
              <a:t>Containers</a:t>
            </a:r>
            <a:br>
              <a:rPr lang="en-US" b="1" dirty="0"/>
            </a:br>
            <a:r>
              <a:rPr lang="en-US" sz="1200" b="1" dirty="0">
                <a:gradFill>
                  <a:gsLst>
                    <a:gs pos="27500">
                      <a:schemeClr val="tx2"/>
                    </a:gs>
                    <a:gs pos="60000">
                      <a:schemeClr val="tx2"/>
                    </a:gs>
                  </a:gsLst>
                  <a:lin ang="5400000" scaled="0"/>
                </a:gradFill>
              </a:rPr>
              <a:t>How do they differ from virtual machines?</a:t>
            </a:r>
            <a:endParaRPr lang="en-GB" b="1" dirty="0"/>
          </a:p>
          <a:p>
            <a:pPr marL="0" lvl="1" indent="-241300" defTabSz="932742">
              <a:lnSpc>
                <a:spcPct val="99000"/>
              </a:lnSpc>
              <a:spcBef>
                <a:spcPts val="600"/>
              </a:spcBef>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Dependencies: </a:t>
            </a:r>
            <a:r>
              <a:rPr lang="en-US" sz="1600" dirty="0">
                <a:gradFill>
                  <a:gsLst>
                    <a:gs pos="1250">
                      <a:schemeClr val="tx1"/>
                    </a:gs>
                    <a:gs pos="100000">
                      <a:schemeClr val="tx1"/>
                    </a:gs>
                  </a:gsLst>
                  <a:lin ang="5400000" scaled="0"/>
                </a:gradFill>
              </a:rPr>
              <a:t>Each virtualized app includes the app itself, required binaries and libraries, and a guest OS, which might consist of multiple gigabytes of data.</a:t>
            </a:r>
          </a:p>
          <a:p>
            <a:pPr marL="0" lvl="1" indent="-241300" defTabSz="932742">
              <a:lnSpc>
                <a:spcPct val="99000"/>
              </a:lnSpc>
              <a:spcBef>
                <a:spcPts val="600"/>
              </a:spcBef>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Independent OS: </a:t>
            </a:r>
            <a:r>
              <a:rPr lang="en-US" sz="1600" dirty="0">
                <a:gradFill>
                  <a:gsLst>
                    <a:gs pos="1250">
                      <a:schemeClr val="tx1"/>
                    </a:gs>
                    <a:gs pos="100000">
                      <a:schemeClr val="tx1"/>
                    </a:gs>
                  </a:gsLst>
                  <a:lin ang="5400000" scaled="0"/>
                </a:gradFill>
              </a:rPr>
              <a:t>Each VM can have a different OS from other VMs, along with a different OS to the host itself.</a:t>
            </a:r>
          </a:p>
          <a:p>
            <a:pPr marL="0" lvl="1" indent="-241300" defTabSz="932742">
              <a:lnSpc>
                <a:spcPct val="99000"/>
              </a:lnSpc>
              <a:spcBef>
                <a:spcPts val="600"/>
              </a:spcBef>
              <a:spcAft>
                <a:spcPts val="612"/>
              </a:spcAft>
              <a:buClr>
                <a:srgbClr val="EFEFEF"/>
              </a:buClr>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Flexible: </a:t>
            </a:r>
            <a:r>
              <a:rPr lang="en-US" sz="1600" dirty="0">
                <a:gradFill>
                  <a:gsLst>
                    <a:gs pos="1250">
                      <a:schemeClr val="tx1"/>
                    </a:gs>
                    <a:gs pos="100000">
                      <a:schemeClr val="tx1"/>
                    </a:gs>
                  </a:gsLst>
                  <a:lin ang="5400000" scaled="0"/>
                </a:gradFill>
              </a:rPr>
              <a:t>VMs can be migrated to other hosts to balance resource usage and for host maintenance without downtime.</a:t>
            </a:r>
          </a:p>
          <a:p>
            <a:pPr marL="0" lvl="1" indent="-241300" defTabSz="932742">
              <a:lnSpc>
                <a:spcPct val="99000"/>
              </a:lnSpc>
              <a:spcBef>
                <a:spcPts val="600"/>
              </a:spcBef>
              <a:spcAft>
                <a:spcPts val="612"/>
              </a:spcAft>
              <a:buClr>
                <a:srgbClr val="EFEFEF"/>
              </a:buClr>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Secure: </a:t>
            </a:r>
            <a:r>
              <a:rPr lang="en-US" sz="1600" dirty="0">
                <a:gradFill>
                  <a:gsLst>
                    <a:gs pos="1250">
                      <a:schemeClr val="tx1"/>
                    </a:gs>
                    <a:gs pos="100000">
                      <a:schemeClr val="tx1"/>
                    </a:gs>
                  </a:gsLst>
                  <a:lin ang="5400000" scaled="0"/>
                </a:gradFill>
              </a:rPr>
              <a:t>High levels of resource and security isolation </a:t>
            </a:r>
            <a:br>
              <a:rPr lang="en-US" sz="1600" dirty="0">
                <a:gradFill>
                  <a:gsLst>
                    <a:gs pos="1250">
                      <a:schemeClr val="tx1"/>
                    </a:gs>
                    <a:gs pos="100000">
                      <a:schemeClr val="tx1"/>
                    </a:gs>
                  </a:gsLst>
                  <a:lin ang="5400000" scaled="0"/>
                </a:gradFill>
              </a:rPr>
            </a:br>
            <a:r>
              <a:rPr lang="en-US" sz="1600" dirty="0">
                <a:gradFill>
                  <a:gsLst>
                    <a:gs pos="1250">
                      <a:schemeClr val="tx1"/>
                    </a:gs>
                    <a:gs pos="100000">
                      <a:schemeClr val="tx1"/>
                    </a:gs>
                  </a:gsLst>
                  <a:lin ang="5400000" scaled="0"/>
                </a:gradFill>
              </a:rPr>
              <a:t>for key virtualized workloads.</a:t>
            </a:r>
            <a:endParaRPr lang="en-GB" b="1" dirty="0"/>
          </a:p>
          <a:p>
            <a:endParaRPr lang="en-GB" sz="900" kern="1200" dirty="0">
              <a:solidFill>
                <a:schemeClr val="tx1"/>
              </a:solidFill>
              <a:effectLst/>
              <a:latin typeface="Segoe UI Light"/>
              <a:ea typeface="+mn-ea"/>
              <a:cs typeface="+mn-cs"/>
            </a:endParaRPr>
          </a:p>
          <a:p>
            <a:endParaRPr lang="en-GB"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5718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Pervasive </a:t>
            </a:r>
          </a:p>
          <a:p>
            <a:r>
              <a:rPr lang="en-US" sz="900" kern="1200" dirty="0">
                <a:solidFill>
                  <a:schemeClr val="tx1"/>
                </a:solidFill>
                <a:effectLst/>
                <a:latin typeface="Segoe UI Light" pitchFamily="34" charset="0"/>
                <a:ea typeface="+mn-ea"/>
                <a:cs typeface="+mn-cs"/>
              </a:rPr>
              <a:t>Take containers deploy them from one platform to another.  So powerful</a:t>
            </a:r>
          </a:p>
          <a:p>
            <a:r>
              <a:rPr lang="en-US" sz="900" kern="1200" dirty="0">
                <a:solidFill>
                  <a:schemeClr val="tx1"/>
                </a:solidFill>
                <a:effectLst/>
                <a:latin typeface="Segoe UI Light" pitchFamily="34" charset="0"/>
                <a:ea typeface="+mn-ea"/>
                <a:cs typeface="+mn-cs"/>
              </a:rPr>
              <a:t>Have services to build and support containers natively. </a:t>
            </a:r>
          </a:p>
          <a:p>
            <a:r>
              <a:rPr lang="en-US" sz="900" kern="1200" dirty="0">
                <a:solidFill>
                  <a:schemeClr val="tx1"/>
                </a:solidFill>
                <a:effectLst/>
                <a:latin typeface="Segoe UI Light" pitchFamily="34" charset="0"/>
                <a:ea typeface="+mn-ea"/>
                <a:cs typeface="+mn-cs"/>
              </a:rPr>
              <a:t>Goal: customers can choose whatever platform they want, don't have to change your processes or tools. Containers everywhere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808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649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4408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a:rPr>
              <a:t>Sometimes last to talk about</a:t>
            </a:r>
          </a:p>
          <a:p>
            <a:r>
              <a:rPr lang="en-US">
                <a:cs typeface="Segoe UI Light"/>
              </a:rPr>
              <a:t>One of the most important for developers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35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5544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27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3/27/20 8:23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85534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a:t>&amp; at Microsoft we love open source.</a:t>
            </a:r>
          </a:p>
          <a:p>
            <a:pPr marL="285750" indent="-285750">
              <a:buFont typeface="Arial" panose="020B0604020202020204" pitchFamily="34" charset="0"/>
              <a:buChar char="•"/>
            </a:pPr>
            <a:r>
              <a:rPr lang="en-GB"/>
              <a:t>Every year we do more &amp; more in the open source realm.</a:t>
            </a:r>
          </a:p>
          <a:p>
            <a:pPr marL="285750" indent="-285750">
              <a:buFont typeface="Arial" panose="020B0604020202020204" pitchFamily="34" charset="0"/>
              <a:buChar char="•"/>
            </a:pPr>
            <a:r>
              <a:rPr lang="en-GB"/>
              <a:t>How we embrace the projects the community has embraced… from Linux to Kubernetes.</a:t>
            </a:r>
          </a:p>
          <a:p>
            <a:pPr marL="285750" indent="-285750">
              <a:buFont typeface="Arial" panose="020B0604020202020204" pitchFamily="34" charset="0"/>
              <a:buChar char="•"/>
            </a:pPr>
            <a:r>
              <a:rPr lang="en-GB"/>
              <a:t>One of the ones I was deeply involved in was whether to compete with Git or become part of it.  Today most of MS development is done in Git.  The source control system that Linux created.  </a:t>
            </a:r>
          </a:p>
          <a:p>
            <a:pPr marL="285750" indent="-285750">
              <a:buFont typeface="Arial" panose="020B0604020202020204" pitchFamily="34" charset="0"/>
              <a:buChar char="•"/>
            </a:pPr>
            <a:r>
              <a:rPr lang="en-GB"/>
              <a:t>Including Windows. </a:t>
            </a:r>
            <a:r>
              <a:rPr lang="en-GB" sz="1224" kern="1200">
                <a:solidFill>
                  <a:schemeClr val="tx1"/>
                </a:solidFill>
                <a:effectLst/>
                <a:latin typeface="+mn-lt"/>
                <a:ea typeface="+mn-ea"/>
                <a:cs typeface="+mn-cs"/>
              </a:rPr>
              <a:t>Think about that for a second, the Windows team use the source control system written by Linus Torvalds. </a:t>
            </a:r>
            <a:endParaRPr lang="en-GB"/>
          </a:p>
          <a:p>
            <a:pPr marL="285750" indent="-285750">
              <a:buFont typeface="Arial" panose="020B0604020202020204" pitchFamily="34" charset="0"/>
              <a:buChar char="•"/>
            </a:pPr>
            <a:r>
              <a:rPr lang="en-GB"/>
              <a:t>Or the ways we increasingly open source the software we work on… from .NET to VS Code &amp; TypeScript.  In fact, much of the core tech in Azure Pipelines itself is open source</a:t>
            </a:r>
          </a:p>
          <a:p>
            <a:pPr marL="0" indent="0">
              <a:buFont typeface="Arial" panose="020B0604020202020204" pitchFamily="34" charset="0"/>
              <a:buNone/>
            </a:pPr>
            <a:endParaRPr lang="en-GB"/>
          </a:p>
          <a:p>
            <a:pPr marL="0" indent="0">
              <a:buFont typeface="Arial" panose="020B0604020202020204" pitchFamily="34" charset="0"/>
              <a:buNone/>
            </a:pPr>
            <a:r>
              <a:rPr lang="en-GB" b="1"/>
              <a:t>Transition:</a:t>
            </a:r>
          </a:p>
          <a:p>
            <a:pPr marL="285750" indent="-285750">
              <a:buFont typeface="Arial" panose="020B0604020202020204" pitchFamily="34" charset="0"/>
              <a:buChar char="•"/>
            </a:pPr>
            <a:r>
              <a:rPr lang="en-GB"/>
              <a:t>This week we are adding to this list… </a:t>
            </a:r>
          </a:p>
          <a:p>
            <a:pPr marL="285750" indent="-285750">
              <a:buFont typeface="Arial" panose="020B0604020202020204" pitchFamily="34" charset="0"/>
              <a:buChar char="•"/>
            </a:pPr>
            <a:endParaRPr lang="en-GB"/>
          </a:p>
          <a:p>
            <a:pPr marL="0" indent="0">
              <a:buFont typeface="Arial" panose="020B0604020202020204" pitchFamily="34" charset="0"/>
              <a:buNone/>
            </a:pPr>
            <a:r>
              <a:rPr lang="en-GB"/>
              <a:t>Backup:</a:t>
            </a:r>
          </a:p>
          <a:p>
            <a:pPr marL="285750" indent="-285750">
              <a:buFont typeface="Arial" panose="020B0604020202020204" pitchFamily="34" charset="0"/>
              <a:buChar char="•"/>
            </a:pPr>
            <a:r>
              <a:rPr lang="en-GB"/>
              <a:t>First OSS project was in 2004 when the Windows Installer Toolkit (WiX) was released to </a:t>
            </a:r>
            <a:r>
              <a:rPr lang="en-GB" err="1"/>
              <a:t>SourceForge</a:t>
            </a:r>
            <a:r>
              <a:rPr lang="en-GB"/>
              <a:t>.</a:t>
            </a:r>
          </a:p>
          <a:p>
            <a:pPr marL="285750" indent="-285750">
              <a:buFont typeface="Arial" panose="020B0604020202020204" pitchFamily="34" charset="0"/>
              <a:buChar char="•"/>
            </a:pPr>
            <a:r>
              <a:rPr lang="en-GB"/>
              <a:t>Started contributing to the Linux kernel in 2009</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3/27/20 8:23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443367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6" name="Date Placeholder 5"/>
          <p:cNvSpPr>
            <a:spLocks noGrp="1"/>
          </p:cNvSpPr>
          <p:nvPr>
            <p:ph type="dt" idx="12"/>
          </p:nvPr>
        </p:nvSpPr>
        <p:spPr/>
        <p:txBody>
          <a:bodyPr/>
          <a:lstStyle/>
          <a:p>
            <a:fld id="{6821D487-DB12-4887-8E70-F690F2EB7784}" type="datetime8">
              <a:rPr lang="en-US" smtClean="0"/>
              <a:t>3/27/20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52213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48</a:t>
            </a:fld>
            <a:endParaRPr lang="en-US"/>
          </a:p>
        </p:txBody>
      </p:sp>
    </p:spTree>
    <p:extLst>
      <p:ext uri="{BB962C8B-B14F-4D97-AF65-F5344CB8AC3E}">
        <p14:creationId xmlns:p14="http://schemas.microsoft.com/office/powerpoint/2010/main" val="2907274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49</a:t>
            </a:fld>
            <a:endParaRPr lang="en-US"/>
          </a:p>
        </p:txBody>
      </p:sp>
    </p:spTree>
    <p:extLst>
      <p:ext uri="{BB962C8B-B14F-4D97-AF65-F5344CB8AC3E}">
        <p14:creationId xmlns:p14="http://schemas.microsoft.com/office/powerpoint/2010/main" val="53876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50</a:t>
            </a:fld>
            <a:endParaRPr lang="en-US"/>
          </a:p>
        </p:txBody>
      </p:sp>
    </p:spTree>
    <p:extLst>
      <p:ext uri="{BB962C8B-B14F-4D97-AF65-F5344CB8AC3E}">
        <p14:creationId xmlns:p14="http://schemas.microsoft.com/office/powerpoint/2010/main" val="3103774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51</a:t>
            </a:fld>
            <a:endParaRPr lang="en-US"/>
          </a:p>
        </p:txBody>
      </p:sp>
    </p:spTree>
    <p:extLst>
      <p:ext uri="{BB962C8B-B14F-4D97-AF65-F5344CB8AC3E}">
        <p14:creationId xmlns:p14="http://schemas.microsoft.com/office/powerpoint/2010/main" val="614448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3/27/20 8:23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52</a:t>
            </a:fld>
            <a:endParaRPr lang="en-US">
              <a:solidFill>
                <a:prstClr val="black"/>
              </a:solidFill>
            </a:endParaRPr>
          </a:p>
        </p:txBody>
      </p:sp>
    </p:spTree>
    <p:extLst>
      <p:ext uri="{BB962C8B-B14F-4D97-AF65-F5344CB8AC3E}">
        <p14:creationId xmlns:p14="http://schemas.microsoft.com/office/powerpoint/2010/main" val="3694478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3/27/20 8:23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53</a:t>
            </a:fld>
            <a:endParaRPr lang="en-US">
              <a:solidFill>
                <a:prstClr val="black"/>
              </a:solidFill>
            </a:endParaRPr>
          </a:p>
        </p:txBody>
      </p:sp>
    </p:spTree>
    <p:extLst>
      <p:ext uri="{BB962C8B-B14F-4D97-AF65-F5344CB8AC3E}">
        <p14:creationId xmlns:p14="http://schemas.microsoft.com/office/powerpoint/2010/main" val="2545187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55</a:t>
            </a:fld>
            <a:endParaRPr lang="en-US"/>
          </a:p>
        </p:txBody>
      </p:sp>
    </p:spTree>
    <p:extLst>
      <p:ext uri="{BB962C8B-B14F-4D97-AF65-F5344CB8AC3E}">
        <p14:creationId xmlns:p14="http://schemas.microsoft.com/office/powerpoint/2010/main" val="2613031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3/27/20 8:23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56</a:t>
            </a:fld>
            <a:endParaRPr lang="en-US">
              <a:solidFill>
                <a:prstClr val="black"/>
              </a:solidFill>
            </a:endParaRPr>
          </a:p>
        </p:txBody>
      </p:sp>
    </p:spTree>
    <p:extLst>
      <p:ext uri="{BB962C8B-B14F-4D97-AF65-F5344CB8AC3E}">
        <p14:creationId xmlns:p14="http://schemas.microsoft.com/office/powerpoint/2010/main" val="221336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E3E6C8-BDFE-4F63-806B-6E6AD022D232}" type="datetime8">
              <a:rPr kumimoji="0" lang="en-US" sz="1800" b="0" i="0" u="none" strike="noStrike" kern="0" cap="none" spc="0" normalizeH="0" baseline="0" noProof="0" smtClean="0">
                <a:ln>
                  <a:noFill/>
                </a:ln>
                <a:solidFill>
                  <a:sysClr val="windowText" lastClr="000000"/>
                </a:solidFill>
                <a:effectLst/>
                <a:uLnTx/>
                <a:uFillTx/>
              </a:rPr>
              <a:t>3/27/20 8:19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541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6" name="Date Placeholder 5"/>
          <p:cNvSpPr>
            <a:spLocks noGrp="1"/>
          </p:cNvSpPr>
          <p:nvPr>
            <p:ph type="dt" idx="12"/>
          </p:nvPr>
        </p:nvSpPr>
        <p:spPr/>
        <p:txBody>
          <a:bodyPr/>
          <a:lstStyle/>
          <a:p>
            <a:fld id="{8B4E0317-6118-47EF-85C5-22B3F849FD50}" type="datetime8">
              <a:rPr lang="en-US" smtClean="0"/>
              <a:t>3/27/20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87066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37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customers</a:t>
            </a:r>
            <a:r>
              <a:rPr lang="en-US" baseline="0" dirty="0"/>
              <a:t> are using some of these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a partial feature list and we are not going to cover each and every feature.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However, I do want to point that we have relapsed </a:t>
            </a:r>
            <a:r>
              <a:rPr lang="en-US" dirty="0"/>
              <a:t>21</a:t>
            </a:r>
            <a:r>
              <a:rPr lang="en-US" baseline="0" dirty="0"/>
              <a:t>new public facing features in the past 12 months. at a rate more than 2 features per month…. </a:t>
            </a:r>
          </a:p>
          <a:p>
            <a:r>
              <a:rPr lang="en-US" baseline="0" dirty="0"/>
              <a:t>We plan to continue this pace and even accelerate it to provide more value and innovation to our customers </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Hybrid Connections / VPN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Scheduled Backup</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Azure Active Directory Integration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Resiliency, HA, and DR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Jobs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Role Base Access Control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Audit / Compliance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Enterprise Migration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Client Certs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Cache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IP Restrictions/ SSL</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Sockets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SQL, MySQL, </a:t>
            </a:r>
            <a:r>
              <a:rPr lang="en-US" sz="900" dirty="0" err="1">
                <a:solidFill>
                  <a:srgbClr val="FFFFFF"/>
                </a:solidFill>
                <a:latin typeface="Segoe UI Light" charset="0"/>
                <a:ea typeface="Calibri" panose="020F0502020204030204" pitchFamily="34" charset="0"/>
                <a:cs typeface="Calibri" panose="020F0502020204030204" pitchFamily="34" charset="0"/>
              </a:rPr>
              <a:t>DocDB</a:t>
            </a:r>
            <a:r>
              <a:rPr lang="en-US" sz="900" dirty="0">
                <a:solidFill>
                  <a:srgbClr val="FFFFFF"/>
                </a:solidFill>
                <a:latin typeface="Segoe UI Light" charset="0"/>
                <a:ea typeface="Calibri" panose="020F0502020204030204" pitchFamily="34" charset="0"/>
                <a:cs typeface="Calibri" panose="020F0502020204030204" pitchFamily="34" charset="0"/>
              </a:rPr>
              <a:t>, &amp; Mongo</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Sticky Sessions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Authorization/ Authentication</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Automated Deployment</a:t>
            </a:r>
            <a:br>
              <a:rPr lang="en-US" sz="900" dirty="0">
                <a:solidFill>
                  <a:srgbClr val="FFFFFF"/>
                </a:solidFill>
                <a:latin typeface="Segoe UI Light" charset="0"/>
                <a:ea typeface="Calibri" panose="020F0502020204030204" pitchFamily="34" charset="0"/>
                <a:cs typeface="Calibri" panose="020F0502020204030204" pitchFamily="34" charset="0"/>
              </a:rPr>
            </a:br>
            <a:r>
              <a:rPr lang="en-US" sz="900" dirty="0" err="1">
                <a:solidFill>
                  <a:srgbClr val="FFFFFF"/>
                </a:solidFill>
                <a:latin typeface="Segoe UI Light" charset="0"/>
                <a:ea typeface="Calibri" panose="020F0502020204030204" pitchFamily="34" charset="0"/>
                <a:cs typeface="Calibri" panose="020F0502020204030204" pitchFamily="34" charset="0"/>
              </a:rPr>
              <a:t>AutoScale</a:t>
            </a:r>
            <a:endParaRPr lang="en-US" sz="900" dirty="0">
              <a:solidFill>
                <a:srgbClr val="FFFFFF"/>
              </a:solidFill>
              <a:latin typeface="Segoe UI Light" charset="0"/>
              <a:ea typeface="Calibri" panose="020F0502020204030204" pitchFamily="34" charset="0"/>
              <a:cs typeface="Calibri" panose="020F0502020204030204" pitchFamily="34"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Built-in Load Balancing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WW Datacenter Coverage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End Point Monitoring &amp; Alerts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Gallery</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DR Site Support</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WildCard</a:t>
            </a:r>
            <a:r>
              <a:rPr lang="en-US" sz="900" dirty="0">
                <a:solidFill>
                  <a:srgbClr val="FFFFFF"/>
                </a:solidFill>
                <a:latin typeface="Segoe UI Light" charset="0"/>
                <a:ea typeface="Calibri" panose="020F0502020204030204" pitchFamily="34" charset="0"/>
                <a:cs typeface="Calibri" panose="020F0502020204030204" pitchFamily="34" charset="0"/>
              </a:rPr>
              <a:t>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Dedicated IP address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HTTP Compression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CDN Support for Websites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Premium WordPress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Services Environments </a:t>
            </a:r>
          </a:p>
          <a:p>
            <a:pPr>
              <a:spcAft>
                <a:spcPts val="306"/>
              </a:spcAft>
              <a:defRPr/>
            </a:pPr>
            <a:endParaRPr lang="en-US" sz="900" baseline="0" dirty="0">
              <a:solidFill>
                <a:srgbClr val="FFFFFF"/>
              </a:solidFill>
              <a:latin typeface="Segoe UI Light"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Remote Debugging with Visual Studio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Staging Slots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Testing in Production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Continuous Integration/Deployment </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Git</a:t>
            </a:r>
            <a:r>
              <a:rPr lang="en-US" sz="900" dirty="0">
                <a:solidFill>
                  <a:srgbClr val="FFFFFF"/>
                </a:solidFill>
                <a:latin typeface="Segoe UI Light" charset="0"/>
                <a:ea typeface="Calibri" panose="020F0502020204030204" pitchFamily="34" charset="0"/>
                <a:cs typeface="Calibri" panose="020F0502020204030204" pitchFamily="34" charset="0"/>
              </a:rPr>
              <a:t>, Visual Studio Online and GitHub</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&amp; Site Diagnostics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OS &amp; Framework Patching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Extensions Gallery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NET, PHP, Python, Node, Java</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Framework Installer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Browser-based editing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Auto-Healing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Logging and Auditing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Admin-Site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Support Site Extension </a:t>
            </a:r>
          </a:p>
          <a:p>
            <a:pPr>
              <a:spcAft>
                <a:spcPts val="306"/>
              </a:spcAf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99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S1 = Standard</a:t>
            </a:r>
            <a:r>
              <a:rPr lang="en-US" baseline="0"/>
              <a:t> and 1 is size of the VM. For App Service A1 a small VM (1 core 1.6 GB)</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935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4.xml"/><Relationship Id="rId4"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1616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7777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112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452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248178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19982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90592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982705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796898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757795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26075433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6905791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6068920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2379556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2923655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4499717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7893414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1250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862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8362844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2171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684621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921093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427852122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79481603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57158281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1006306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6195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06009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fld id="{B18F3BD3-5ACC-47DA-924E-0173911EFC2F}" type="datetimeFigureOut">
              <a:rPr lang="en-US" smtClean="0"/>
              <a:t>3/27/20</a:t>
            </a:fld>
            <a:endParaRPr lang="en-US"/>
          </a:p>
        </p:txBody>
      </p:sp>
      <p:sp>
        <p:nvSpPr>
          <p:cNvPr id="5" name="Footer Placeholder 4">
            <a:extLst>
              <a:ext uri="{FF2B5EF4-FFF2-40B4-BE49-F238E27FC236}">
                <a16:creationId xmlns:a16="http://schemas.microsoft.com/office/drawing/2014/main" id="{B7F636B5-DABA-4128-ABF4-64672745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20371556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06864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6673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9033"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13762634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3/27/20</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446283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3/27/20</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2648137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7044444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3184046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7858437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1188801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1960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428152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3" name="Rectangle 2">
            <a:extLst>
              <a:ext uri="{FF2B5EF4-FFF2-40B4-BE49-F238E27FC236}">
                <a16:creationId xmlns:a16="http://schemas.microsoft.com/office/drawing/2014/main" id="{DA930B97-BABF-4D9B-B363-6E4452440F1F}"/>
              </a:ext>
            </a:extLst>
          </p:cNvPr>
          <p:cNvSpPr/>
          <p:nvPr userDrawn="1"/>
        </p:nvSpPr>
        <p:spPr bwMode="auto">
          <a:xfrm>
            <a:off x="0" y="6285204"/>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16512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723916"/>
          </a:xfrm>
        </p:spPr>
        <p:txBody>
          <a:bodyPr/>
          <a:lstStyle>
            <a:lvl1pPr>
              <a:defRPr sz="4704">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3" y="1174901"/>
            <a:ext cx="11655078" cy="1449308"/>
          </a:xfrm>
        </p:spPr>
        <p:txBody>
          <a:bodyPr>
            <a:spAutoFit/>
          </a:bodyPr>
          <a:lstStyle>
            <a:lvl1pPr marL="0" indent="0">
              <a:buNone/>
              <a:defRPr/>
            </a:lvl1pPr>
            <a:lvl2pPr marL="0" indent="0">
              <a:lnSpc>
                <a:spcPct val="100000"/>
              </a:lnSpc>
              <a:spcBef>
                <a:spcPts val="588"/>
              </a:spcBef>
              <a:spcAft>
                <a:spcPts val="588"/>
              </a:spcAft>
              <a:buNone/>
              <a:defRPr sz="2353"/>
            </a:lvl2pPr>
            <a:lvl3pPr marL="224054" indent="-224054">
              <a:lnSpc>
                <a:spcPct val="100000"/>
              </a:lnSpc>
              <a:spcBef>
                <a:spcPts val="0"/>
              </a:spcBef>
              <a:spcAft>
                <a:spcPts val="588"/>
              </a:spcAft>
              <a:buFont typeface="Arial" panose="020B0604020202020204" pitchFamily="34" charset="0"/>
              <a:buChar char="•"/>
              <a:defRPr sz="1765"/>
            </a:lvl3pPr>
            <a:lvl4pPr marL="671903" indent="0">
              <a:lnSpc>
                <a:spcPct val="100000"/>
              </a:lnSpc>
              <a:spcBef>
                <a:spcPts val="588"/>
              </a:spcBef>
              <a:spcAft>
                <a:spcPts val="588"/>
              </a:spcAft>
              <a:buNone/>
              <a:defRPr/>
            </a:lvl4pPr>
            <a:lvl5pPr marL="895870"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4219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6B3AE829-B8C2-4990-8B27-E73A01A9C3DE}"/>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userDrawn="1">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06107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7" name="Picture 6" descr="Microsoft Inspire + Microsoft Ready event logo">
            <a:extLst>
              <a:ext uri="{FF2B5EF4-FFF2-40B4-BE49-F238E27FC236}">
                <a16:creationId xmlns:a16="http://schemas.microsoft.com/office/drawing/2014/main" id="{E4EADB1C-6BD3-42BA-8BBA-6E86CA5CF2E6}"/>
              </a:ext>
            </a:extLst>
          </p:cNvPr>
          <p:cNvPicPr>
            <a:picLocks noChangeAspect="1"/>
          </p:cNvPicPr>
          <p:nvPr userDrawn="1"/>
        </p:nvPicPr>
        <p:blipFill>
          <a:blip r:embed="rId3"/>
          <a:stretch>
            <a:fillRect/>
          </a:stretch>
        </p:blipFill>
        <p:spPr>
          <a:xfrm>
            <a:off x="599440" y="3009448"/>
            <a:ext cx="4413695" cy="1216131"/>
          </a:xfrm>
          <a:prstGeom prst="rect">
            <a:avLst/>
          </a:prstGeom>
        </p:spPr>
      </p:pic>
      <p:pic>
        <p:nvPicPr>
          <p:cNvPr id="9" name="Picture 8">
            <a:extLst>
              <a:ext uri="{FF2B5EF4-FFF2-40B4-BE49-F238E27FC236}">
                <a16:creationId xmlns:a16="http://schemas.microsoft.com/office/drawing/2014/main" id="{91CDDE35-F083-4F88-931C-AB7D73884DA1}"/>
              </a:ext>
              <a:ext uri="{C183D7F6-B498-43B3-948B-1728B52AA6E4}">
                <adec:decorative xmlns:adec="http://schemas.microsoft.com/office/drawing/2017/decorative" val="1"/>
              </a:ext>
            </a:extLst>
          </p:cNvPr>
          <p:cNvPicPr>
            <a:picLocks noChangeAspect="1"/>
          </p:cNvPicPr>
          <p:nvPr userDrawn="1"/>
        </p:nvPicPr>
        <p:blipFill rotWithShape="1">
          <a:blip r:embed="rId4"/>
          <a:srcRect t="8167" r="1538" b="27237"/>
          <a:stretch/>
        </p:blipFill>
        <p:spPr>
          <a:xfrm>
            <a:off x="5222947" y="0"/>
            <a:ext cx="6969054" cy="6858000"/>
          </a:xfrm>
          <a:prstGeom prst="rect">
            <a:avLst/>
          </a:prstGeom>
        </p:spPr>
      </p:pic>
    </p:spTree>
    <p:extLst>
      <p:ext uri="{BB962C8B-B14F-4D97-AF65-F5344CB8AC3E}">
        <p14:creationId xmlns:p14="http://schemas.microsoft.com/office/powerpoint/2010/main" val="775290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2371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489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538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861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65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84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57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5762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1019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8221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7672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22933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8320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620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781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08993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10949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9209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76338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8775039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4330645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900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547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345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86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22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1.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image" Target="../media/image1.emf"/><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theme" Target="../theme/theme3.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image" Target="../media/image13.png"/><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theme" Target="../theme/theme4.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710" r:id="rId3"/>
    <p:sldLayoutId id="2147484240" r:id="rId4"/>
    <p:sldLayoutId id="2147484736" r:id="rId5"/>
    <p:sldLayoutId id="2147484474" r:id="rId6"/>
    <p:sldLayoutId id="2147484639" r:id="rId7"/>
    <p:sldLayoutId id="2147484603" r:id="rId8"/>
    <p:sldLayoutId id="2147484751" r:id="rId9"/>
    <p:sldLayoutId id="2147484752" r:id="rId10"/>
    <p:sldLayoutId id="2147484777" r:id="rId11"/>
    <p:sldLayoutId id="2147484802"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 id="2147484869" r:id="rId32"/>
    <p:sldLayoutId id="2147484870" r:id="rId33"/>
    <p:sldLayoutId id="2147484871" r:id="rId34"/>
    <p:sldLayoutId id="2147484872" r:id="rId35"/>
    <p:sldLayoutId id="2147484873" r:id="rId36"/>
    <p:sldLayoutId id="2147484874" r:id="rId37"/>
    <p:sldLayoutId id="2147484876" r:id="rId38"/>
    <p:sldLayoutId id="2147484877" r:id="rId39"/>
    <p:sldLayoutId id="2147484878" r:id="rId40"/>
    <p:sldLayoutId id="2147484879"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8" r:id="rId2"/>
    <p:sldLayoutId id="2147484711" r:id="rId3"/>
    <p:sldLayoutId id="2147484680" r:id="rId4"/>
    <p:sldLayoutId id="2147484737" r:id="rId5"/>
    <p:sldLayoutId id="2147484682" r:id="rId6"/>
    <p:sldLayoutId id="2147484685" r:id="rId7"/>
    <p:sldLayoutId id="2147484686" r:id="rId8"/>
    <p:sldLayoutId id="2147484764" r:id="rId9"/>
    <p:sldLayoutId id="2147484765" r:id="rId10"/>
    <p:sldLayoutId id="2147484788" r:id="rId11"/>
    <p:sldLayoutId id="2147484803" r:id="rId12"/>
    <p:sldLayoutId id="2147484789" r:id="rId13"/>
    <p:sldLayoutId id="2147484790" r:id="rId14"/>
    <p:sldLayoutId id="2147484791" r:id="rId15"/>
    <p:sldLayoutId id="2147484792" r:id="rId16"/>
    <p:sldLayoutId id="2147484793" r:id="rId17"/>
    <p:sldLayoutId id="2147484794" r:id="rId18"/>
    <p:sldLayoutId id="2147484795" r:id="rId19"/>
    <p:sldLayoutId id="2147484797" r:id="rId20"/>
    <p:sldLayoutId id="2147484796" r:id="rId21"/>
    <p:sldLayoutId id="2147484798"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9367294"/>
      </p:ext>
    </p:extLst>
  </p:cSld>
  <p:clrMap bg1="dk1" tx1="lt1" bg2="dk2"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 id="2147484835" r:id="rId31"/>
    <p:sldLayoutId id="214748483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pic>
        <p:nvPicPr>
          <p:cNvPr id="7" name="Picture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102154545"/>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 id="2147484858" r:id="rId20"/>
    <p:sldLayoutId id="2147484859" r:id="rId21"/>
    <p:sldLayoutId id="2147484860" r:id="rId22"/>
    <p:sldLayoutId id="2147484861" r:id="rId23"/>
    <p:sldLayoutId id="2147484862" r:id="rId24"/>
    <p:sldLayoutId id="2147484864" r:id="rId25"/>
    <p:sldLayoutId id="2147484865" r:id="rId26"/>
    <p:sldLayoutId id="2147484866" r:id="rId27"/>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emf"/><Relationship Id="rId18" Type="http://schemas.openxmlformats.org/officeDocument/2006/relationships/image" Target="../media/image57.png"/><Relationship Id="rId26" Type="http://schemas.openxmlformats.org/officeDocument/2006/relationships/image" Target="../media/image65.emf"/><Relationship Id="rId3" Type="http://schemas.openxmlformats.org/officeDocument/2006/relationships/image" Target="../media/image42.png"/><Relationship Id="rId21" Type="http://schemas.openxmlformats.org/officeDocument/2006/relationships/image" Target="../media/image60.emf"/><Relationship Id="rId7" Type="http://schemas.openxmlformats.org/officeDocument/2006/relationships/image" Target="../media/image46.emf"/><Relationship Id="rId12" Type="http://schemas.openxmlformats.org/officeDocument/2006/relationships/image" Target="../media/image51.emf"/><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image" Target="../media/image41.emf"/><Relationship Id="rId16" Type="http://schemas.openxmlformats.org/officeDocument/2006/relationships/image" Target="../media/image55.png"/><Relationship Id="rId20" Type="http://schemas.openxmlformats.org/officeDocument/2006/relationships/image" Target="../media/image59.emf"/><Relationship Id="rId29" Type="http://schemas.openxmlformats.org/officeDocument/2006/relationships/image" Target="../media/image68.emf"/><Relationship Id="rId1" Type="http://schemas.openxmlformats.org/officeDocument/2006/relationships/slideLayout" Target="../slideLayouts/slideLayout33.xml"/><Relationship Id="rId6" Type="http://schemas.openxmlformats.org/officeDocument/2006/relationships/image" Target="../media/image45.emf"/><Relationship Id="rId11" Type="http://schemas.openxmlformats.org/officeDocument/2006/relationships/image" Target="../media/image50.emf"/><Relationship Id="rId24" Type="http://schemas.openxmlformats.org/officeDocument/2006/relationships/image" Target="../media/image63.emf"/><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emf"/><Relationship Id="rId28" Type="http://schemas.openxmlformats.org/officeDocument/2006/relationships/image" Target="../media/image67.emf"/><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emf"/><Relationship Id="rId22" Type="http://schemas.openxmlformats.org/officeDocument/2006/relationships/image" Target="../media/image61.emf"/><Relationship Id="rId27"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svg"/><Relationship Id="rId2" Type="http://schemas.openxmlformats.org/officeDocument/2006/relationships/image" Target="../media/image69.png"/><Relationship Id="rId1" Type="http://schemas.openxmlformats.org/officeDocument/2006/relationships/slideLayout" Target="../slideLayouts/slideLayout33.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85.png"/><Relationship Id="rId5" Type="http://schemas.openxmlformats.org/officeDocument/2006/relationships/image" Target="../media/image90.pn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106.png"/><Relationship Id="rId2" Type="http://schemas.openxmlformats.org/officeDocument/2006/relationships/notesSlide" Target="../notesSlides/notesSlide19.xml"/><Relationship Id="rId16" Type="http://schemas.openxmlformats.org/officeDocument/2006/relationships/image" Target="../media/image105.svg"/><Relationship Id="rId20" Type="http://schemas.openxmlformats.org/officeDocument/2006/relationships/image" Target="../media/image109.svg"/><Relationship Id="rId1" Type="http://schemas.openxmlformats.org/officeDocument/2006/relationships/slideLayout" Target="../slideLayouts/slideLayout39.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svg"/><Relationship Id="rId19" Type="http://schemas.openxmlformats.org/officeDocument/2006/relationships/image" Target="../media/image108.pn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1.svg"/></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35.png"/><Relationship Id="rId7" Type="http://schemas.openxmlformats.org/officeDocument/2006/relationships/image" Target="../media/image119.emf"/><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3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25.xml"/><Relationship Id="rId7" Type="http://schemas.openxmlformats.org/officeDocument/2006/relationships/image" Target="../media/image121.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1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15.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21.png"/><Relationship Id="rId5" Type="http://schemas.openxmlformats.org/officeDocument/2006/relationships/image" Target="../media/image128.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37.emf"/><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tiff"/></Relationships>
</file>

<file path=ppt/slides/_rels/slide39.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jpeg"/><Relationship Id="rId4" Type="http://schemas.openxmlformats.org/officeDocument/2006/relationships/image" Target="../media/image139.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50.emf"/><Relationship Id="rId3" Type="http://schemas.openxmlformats.org/officeDocument/2006/relationships/image" Target="../media/image144.emf"/><Relationship Id="rId7" Type="http://schemas.openxmlformats.org/officeDocument/2006/relationships/image" Target="../media/image140.jpeg"/><Relationship Id="rId12" Type="http://schemas.openxmlformats.org/officeDocument/2006/relationships/image" Target="../media/image15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1.png"/><Relationship Id="rId5" Type="http://schemas.openxmlformats.org/officeDocument/2006/relationships/image" Target="../media/image146.png"/><Relationship Id="rId10" Type="http://schemas.openxmlformats.org/officeDocument/2006/relationships/image" Target="../media/image150.png"/><Relationship Id="rId4" Type="http://schemas.openxmlformats.org/officeDocument/2006/relationships/image" Target="../media/image145.png"/><Relationship Id="rId9" Type="http://schemas.openxmlformats.org/officeDocument/2006/relationships/image" Target="../media/image149.svg"/><Relationship Id="rId14" Type="http://schemas.openxmlformats.org/officeDocument/2006/relationships/image" Target="../media/image67.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5.png"/><Relationship Id="rId21" Type="http://schemas.openxmlformats.org/officeDocument/2006/relationships/image" Target="../media/image172.png"/><Relationship Id="rId34" Type="http://schemas.openxmlformats.org/officeDocument/2006/relationships/image" Target="../media/image185.tiff"/><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tiff"/><Relationship Id="rId2" Type="http://schemas.openxmlformats.org/officeDocument/2006/relationships/notesSlide" Target="../notesSlides/notesSlide37.xml"/><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62.png"/><Relationship Id="rId24" Type="http://schemas.openxmlformats.org/officeDocument/2006/relationships/image" Target="../media/image175.svg"/><Relationship Id="rId32" Type="http://schemas.openxmlformats.org/officeDocument/2006/relationships/image" Target="../media/image183.tiff"/><Relationship Id="rId5" Type="http://schemas.openxmlformats.org/officeDocument/2006/relationships/image" Target="../media/image157.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tiff"/><Relationship Id="rId4" Type="http://schemas.openxmlformats.org/officeDocument/2006/relationships/image" Target="../media/image156.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svg"/><Relationship Id="rId8" Type="http://schemas.openxmlformats.org/officeDocument/2006/relationships/image" Target="../media/image159.png"/></Relationships>
</file>

<file path=ppt/slides/_rels/slide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jpg"/></Relationships>
</file>

<file path=ppt/slides/_rels/slide48.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svg"/><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image" Target="../media/image193.png"/><Relationship Id="rId5" Type="http://schemas.openxmlformats.org/officeDocument/2006/relationships/image" Target="../media/image192.sv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svg"/></Relationships>
</file>

<file path=ppt/slides/_rels/slide49.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0.png"/><Relationship Id="rId7" Type="http://schemas.openxmlformats.org/officeDocument/2006/relationships/image" Target="../media/image201.svg"/><Relationship Id="rId2" Type="http://schemas.openxmlformats.org/officeDocument/2006/relationships/notesSlide" Target="../notesSlides/notesSlide41.xml"/><Relationship Id="rId1" Type="http://schemas.openxmlformats.org/officeDocument/2006/relationships/slideLayout" Target="../slideLayouts/slideLayout36.xml"/><Relationship Id="rId6" Type="http://schemas.openxmlformats.org/officeDocument/2006/relationships/image" Target="../media/image200.png"/><Relationship Id="rId5" Type="http://schemas.openxmlformats.org/officeDocument/2006/relationships/image" Target="../media/image199.sv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sv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40.png"/></Relationships>
</file>

<file path=ppt/slides/_rels/slide50.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90.png"/><Relationship Id="rId7" Type="http://schemas.openxmlformats.org/officeDocument/2006/relationships/image" Target="../media/image208.svg"/><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image" Target="../media/image207.png"/><Relationship Id="rId5" Type="http://schemas.openxmlformats.org/officeDocument/2006/relationships/image" Target="../media/image206.svg"/><Relationship Id="rId10" Type="http://schemas.openxmlformats.org/officeDocument/2006/relationships/image" Target="../media/image211.png"/><Relationship Id="rId4" Type="http://schemas.openxmlformats.org/officeDocument/2006/relationships/image" Target="../media/image205.png"/><Relationship Id="rId9" Type="http://schemas.openxmlformats.org/officeDocument/2006/relationships/image" Target="../media/image210.svg"/></Relationships>
</file>

<file path=ppt/slides/_rels/slide5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0.png"/><Relationship Id="rId7" Type="http://schemas.openxmlformats.org/officeDocument/2006/relationships/image" Target="../media/image215.svg"/><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image" Target="../media/image214.png"/><Relationship Id="rId5" Type="http://schemas.openxmlformats.org/officeDocument/2006/relationships/image" Target="../media/image213.sv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svg"/></Relationships>
</file>

<file path=ppt/slides/_rels/slide52.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jpg"/><Relationship Id="rId9" Type="http://schemas.openxmlformats.org/officeDocument/2006/relationships/image" Target="../media/image225.png"/></Relationships>
</file>

<file path=ppt/slides/_rels/slide53.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25.png"/><Relationship Id="rId4" Type="http://schemas.openxmlformats.org/officeDocument/2006/relationships/image" Target="../media/image227.png"/></Relationships>
</file>

<file path=ppt/slides/_rels/slide54.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29.png"/><Relationship Id="rId21" Type="http://schemas.openxmlformats.org/officeDocument/2006/relationships/image" Target="../media/image247.png"/><Relationship Id="rId7" Type="http://schemas.openxmlformats.org/officeDocument/2006/relationships/image" Target="../media/image233.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image" Target="../media/image228.png"/><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1.png"/><Relationship Id="rId10" Type="http://schemas.openxmlformats.org/officeDocument/2006/relationships/image" Target="../media/image236.png"/><Relationship Id="rId19" Type="http://schemas.openxmlformats.org/officeDocument/2006/relationships/image" Target="../media/image245.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25.png"/></Relationships>
</file>

<file path=ppt/slides/_rels/slide5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aka.ms/servicefabricdoc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aka.ms/microservicesebook"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FB64AF40-9FC0-1A4C-8097-EC8807B03CA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928119"/>
            <a:ext cx="9144000" cy="926663"/>
          </a:xfrm>
        </p:spPr>
        <p:txBody>
          <a:bodyPr>
            <a:noAutofit/>
          </a:bodyPr>
          <a:lstStyle/>
          <a:p>
            <a:r>
              <a:rPr lang="en-US" sz="4400" dirty="0">
                <a:ln>
                  <a:solidFill>
                    <a:schemeClr val="bg1">
                      <a:lumMod val="50000"/>
                    </a:schemeClr>
                  </a:solidFill>
                </a:ln>
                <a:solidFill>
                  <a:srgbClr val="F05478"/>
                </a:solidFill>
              </a:rPr>
              <a:t>Beyond lift and Shift to Innovation - Modernizing Applications</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812530"/>
          </a:xfrm>
        </p:spPr>
        <p:txBody>
          <a:bodyPr/>
          <a:lstStyle/>
          <a:p>
            <a:endParaRPr lang="en-US" dirty="0"/>
          </a:p>
          <a:p>
            <a:r>
              <a:rPr lang="en-US" dirty="0">
                <a:solidFill>
                  <a:schemeClr val="bg1"/>
                </a:solidFill>
              </a:rPr>
              <a:t>Warren du Toit</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336331"/>
            <a:ext cx="11786899" cy="3982683"/>
          </a:xfrm>
          <a:prstGeom prst="rect">
            <a:avLst/>
          </a:prstGeom>
        </p:spPr>
      </p:pic>
    </p:spTree>
    <p:extLst>
      <p:ext uri="{BB962C8B-B14F-4D97-AF65-F5344CB8AC3E}">
        <p14:creationId xmlns:p14="http://schemas.microsoft.com/office/powerpoint/2010/main" val="2737367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269241" y="1615358"/>
            <a:ext cx="3854628" cy="4764698"/>
          </a:xfrm>
          <a:prstGeom prst="rect">
            <a:avLst/>
          </a:prstGeom>
          <a:solidFill>
            <a:schemeClr val="accent1">
              <a:lumMod val="60000"/>
              <a:lumOff val="40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175985" y="1615358"/>
            <a:ext cx="3854628" cy="4764698"/>
          </a:xfrm>
          <a:prstGeom prst="rect">
            <a:avLst/>
          </a:prstGeom>
          <a:solidFill>
            <a:schemeClr val="accent1">
              <a:lumMod val="60000"/>
              <a:lumOff val="40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068135" y="1615358"/>
            <a:ext cx="3854628" cy="4764698"/>
          </a:xfrm>
          <a:prstGeom prst="rect">
            <a:avLst/>
          </a:prstGeom>
          <a:solidFill>
            <a:schemeClr val="accent1">
              <a:lumMod val="60000"/>
              <a:lumOff val="40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12528" y="4767663"/>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TextBox 109"/>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AAD integrated </a:t>
              </a:r>
            </a:p>
          </p:txBody>
        </p:sp>
      </p:grpSp>
      <p:grpSp>
        <p:nvGrpSpPr>
          <p:cNvPr id="31" name="Group 30"/>
          <p:cNvGrpSpPr/>
          <p:nvPr/>
        </p:nvGrpSpPr>
        <p:grpSpPr>
          <a:xfrm>
            <a:off x="2286276" y="4695295"/>
            <a:ext cx="1739154" cy="984101"/>
            <a:chOff x="2332121" y="4661692"/>
            <a:chExt cx="1774027" cy="1003834"/>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p:cNvSpPr txBox="1"/>
            <p:nvPr/>
          </p:nvSpPr>
          <p:spPr>
            <a:xfrm>
              <a:off x="2332121" y="5379331"/>
              <a:ext cx="1774027" cy="286195"/>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Secure + compliant </a:t>
              </a:r>
            </a:p>
          </p:txBody>
        </p:sp>
      </p:grpSp>
      <p:grpSp>
        <p:nvGrpSpPr>
          <p:cNvPr id="35" name="Group 34"/>
          <p:cNvGrpSpPr/>
          <p:nvPr/>
        </p:nvGrpSpPr>
        <p:grpSpPr>
          <a:xfrm>
            <a:off x="4378042" y="4689268"/>
            <a:ext cx="1505804" cy="1180251"/>
            <a:chOff x="4465832"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TextBox 124"/>
            <p:cNvSpPr txBox="1"/>
            <p:nvPr/>
          </p:nvSpPr>
          <p:spPr>
            <a:xfrm>
              <a:off x="4465832" y="5379331"/>
              <a:ext cx="1535998"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Reduced</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operations costs </a:t>
              </a:r>
            </a:p>
          </p:txBody>
        </p:sp>
      </p:grpSp>
      <p:grpSp>
        <p:nvGrpSpPr>
          <p:cNvPr id="36" name="Group 35"/>
          <p:cNvGrpSpPr/>
          <p:nvPr/>
        </p:nvGrpSpPr>
        <p:grpSpPr>
          <a:xfrm>
            <a:off x="6514450" y="4629932"/>
            <a:ext cx="1084643" cy="1239589"/>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p:cNvSpPr txBox="1"/>
            <p:nvPr/>
          </p:nvSpPr>
          <p:spPr>
            <a:xfrm>
              <a:off x="6645078" y="5379331"/>
              <a:ext cx="1106392"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Backup and</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recovery </a:t>
              </a:r>
            </a:p>
          </p:txBody>
        </p:sp>
      </p:grpSp>
      <p:grpSp>
        <p:nvGrpSpPr>
          <p:cNvPr id="40" name="Group 39"/>
          <p:cNvGrpSpPr/>
          <p:nvPr/>
        </p:nvGrpSpPr>
        <p:grpSpPr>
          <a:xfrm>
            <a:off x="8559438" y="4723310"/>
            <a:ext cx="1039070" cy="1146211"/>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p:cNvSpPr txBox="1"/>
            <p:nvPr/>
          </p:nvSpPr>
          <p:spPr>
            <a:xfrm>
              <a:off x="8682945" y="5379331"/>
              <a:ext cx="1059906"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Testing in</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production</a:t>
              </a:r>
            </a:p>
          </p:txBody>
        </p:sp>
      </p:grpSp>
      <p:grpSp>
        <p:nvGrpSpPr>
          <p:cNvPr id="39" name="Group 38"/>
          <p:cNvGrpSpPr/>
          <p:nvPr/>
        </p:nvGrpSpPr>
        <p:grpSpPr>
          <a:xfrm>
            <a:off x="10388652" y="4683622"/>
            <a:ext cx="1141216" cy="118589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TextBox 139"/>
            <p:cNvSpPr txBox="1"/>
            <p:nvPr/>
          </p:nvSpPr>
          <p:spPr>
            <a:xfrm>
              <a:off x="10596967" y="5379331"/>
              <a:ext cx="1164100"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App gallery</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marketplace</a:t>
              </a:r>
            </a:p>
          </p:txBody>
        </p:sp>
      </p:grpSp>
      <p:grpSp>
        <p:nvGrpSpPr>
          <p:cNvPr id="29" name="Group 28"/>
          <p:cNvGrpSpPr/>
          <p:nvPr/>
        </p:nvGrpSpPr>
        <p:grpSpPr>
          <a:xfrm>
            <a:off x="504673" y="2742670"/>
            <a:ext cx="1453943" cy="1281779"/>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p:cNvSpPr txBox="1"/>
            <p:nvPr/>
          </p:nvSpPr>
          <p:spPr>
            <a:xfrm>
              <a:off x="514792" y="3497262"/>
              <a:ext cx="148309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Global data</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center footprint </a:t>
              </a:r>
            </a:p>
          </p:txBody>
        </p:sp>
      </p:grpSp>
      <p:grpSp>
        <p:nvGrpSpPr>
          <p:cNvPr id="32" name="Group 31"/>
          <p:cNvGrpSpPr/>
          <p:nvPr/>
        </p:nvGrpSpPr>
        <p:grpSpPr>
          <a:xfrm>
            <a:off x="2443025" y="2827410"/>
            <a:ext cx="1425658" cy="1006951"/>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p:cNvSpPr txBox="1"/>
            <p:nvPr/>
          </p:nvSpPr>
          <p:spPr>
            <a:xfrm>
              <a:off x="2492013" y="3497262"/>
              <a:ext cx="1454245" cy="286232"/>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Hybrid support </a:t>
              </a:r>
            </a:p>
          </p:txBody>
        </p:sp>
      </p:grpSp>
      <p:grpSp>
        <p:nvGrpSpPr>
          <p:cNvPr id="33" name="Group 32"/>
          <p:cNvGrpSpPr/>
          <p:nvPr/>
        </p:nvGrpSpPr>
        <p:grpSpPr>
          <a:xfrm>
            <a:off x="4275973" y="2831380"/>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Built-in auto scale</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and load balancing </a:t>
              </a:r>
            </a:p>
          </p:txBody>
        </p:sp>
      </p:grpSp>
      <p:grpSp>
        <p:nvGrpSpPr>
          <p:cNvPr id="37" name="Group 36"/>
          <p:cNvGrpSpPr/>
          <p:nvPr/>
        </p:nvGrpSpPr>
        <p:grpSpPr>
          <a:xfrm>
            <a:off x="8081125" y="2750839"/>
            <a:ext cx="2107493" cy="1271756"/>
            <a:chOff x="8195034" y="2678247"/>
            <a:chExt cx="2149750" cy="1297258"/>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TextBox 130"/>
            <p:cNvSpPr txBox="1"/>
            <p:nvPr/>
          </p:nvSpPr>
          <p:spPr>
            <a:xfrm>
              <a:off x="8195034" y="3497262"/>
              <a:ext cx="2149750"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Docker, .NET, Java, PHP,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Node, Ruby, and Python </a:t>
              </a:r>
            </a:p>
          </p:txBody>
        </p:sp>
      </p:grpSp>
      <p:grpSp>
        <p:nvGrpSpPr>
          <p:cNvPr id="2" name="Group 1"/>
          <p:cNvGrpSpPr/>
          <p:nvPr/>
        </p:nvGrpSpPr>
        <p:grpSpPr>
          <a:xfrm>
            <a:off x="10391795" y="2763680"/>
            <a:ext cx="1134930" cy="1260768"/>
            <a:chOff x="13747254" y="2818600"/>
            <a:chExt cx="1157688" cy="1286049"/>
          </a:xfrm>
        </p:grpSpPr>
        <p:grpSp>
          <p:nvGrpSpPr>
            <p:cNvPr id="65" name="Group 64"/>
            <p:cNvGrpSpPr>
              <a:grpSpLocks noChangeAspect="1"/>
            </p:cNvGrpSpPr>
            <p:nvPr/>
          </p:nvGrpSpPr>
          <p:grpSpPr>
            <a:xfrm>
              <a:off x="14045358" y="2818600"/>
              <a:ext cx="561480" cy="676656"/>
              <a:chOff x="5480050" y="2681288"/>
              <a:chExt cx="1238250" cy="1492251"/>
            </a:xfrm>
            <a:solidFill>
              <a:srgbClr val="FFFFFF"/>
            </a:solidFill>
          </p:grpSpPr>
          <p:sp>
            <p:nvSpPr>
              <p:cNvPr id="66" name="Freeform 35"/>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66"/>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Rectangle 80"/>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Rectangle 81"/>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82"/>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Rectangle 83"/>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Rectangle 85"/>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Rectangle 86"/>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Rectangle 31"/>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Rectangle 32"/>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Rectangle 33"/>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Rectangle 34"/>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35"/>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36"/>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9" name="TextBox 98"/>
            <p:cNvSpPr txBox="1"/>
            <p:nvPr/>
          </p:nvSpPr>
          <p:spPr>
            <a:xfrm>
              <a:off x="13747254" y="3624518"/>
              <a:ext cx="115768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Staging and</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deployment</a:t>
              </a:r>
            </a:p>
          </p:txBody>
        </p:sp>
      </p:grpSp>
      <p:grpSp>
        <p:nvGrpSpPr>
          <p:cNvPr id="3" name="Group 2">
            <a:extLst>
              <a:ext uri="{FF2B5EF4-FFF2-40B4-BE49-F238E27FC236}">
                <a16:creationId xmlns:a16="http://schemas.microsoft.com/office/drawing/2014/main" id="{67FD2C60-CB4F-4959-B919-60FB3D332E7B}"/>
              </a:ext>
            </a:extLst>
          </p:cNvPr>
          <p:cNvGrpSpPr/>
          <p:nvPr/>
        </p:nvGrpSpPr>
        <p:grpSpPr>
          <a:xfrm>
            <a:off x="6204290" y="2789873"/>
            <a:ext cx="1704966" cy="1245245"/>
            <a:chOff x="6204290" y="2789873"/>
            <a:chExt cx="1704966" cy="1245245"/>
          </a:xfrm>
          <a:noFill/>
        </p:grpSpPr>
        <p:sp>
          <p:nvSpPr>
            <p:cNvPr id="101" name="TextBox 100"/>
            <p:cNvSpPr txBox="1"/>
            <p:nvPr/>
          </p:nvSpPr>
          <p:spPr>
            <a:xfrm>
              <a:off x="6204290" y="3566205"/>
              <a:ext cx="1704966" cy="468913"/>
            </a:xfrm>
            <a:prstGeom prst="rect">
              <a:avLst/>
            </a:prstGeom>
            <a:grpFill/>
            <a:ln>
              <a:solidFill>
                <a:schemeClr val="bg1"/>
              </a:solidFill>
            </a:ln>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High availability</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auto-patching </a:t>
              </a:r>
            </a:p>
          </p:txBody>
        </p:sp>
        <p:grpSp>
          <p:nvGrpSpPr>
            <p:cNvPr id="102" name="Group 538"/>
            <p:cNvGrpSpPr>
              <a:grpSpLocks noChangeAspect="1"/>
            </p:cNvGrpSpPr>
            <p:nvPr/>
          </p:nvGrpSpPr>
          <p:grpSpPr bwMode="auto">
            <a:xfrm>
              <a:off x="6769240" y="2789873"/>
              <a:ext cx="574985" cy="629428"/>
              <a:chOff x="6703" y="2838"/>
              <a:chExt cx="169" cy="185"/>
            </a:xfrm>
            <a:grpFill/>
          </p:grpSpPr>
          <p:sp>
            <p:nvSpPr>
              <p:cNvPr id="103" name="Line 539"/>
              <p:cNvSpPr>
                <a:spLocks noChangeShapeType="1"/>
              </p:cNvSpPr>
              <p:nvPr/>
            </p:nvSpPr>
            <p:spPr bwMode="auto">
              <a:xfrm>
                <a:off x="6803" y="2967"/>
                <a:ext cx="4" cy="10"/>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540"/>
              <p:cNvSpPr>
                <a:spLocks noChangeShapeType="1"/>
              </p:cNvSpPr>
              <p:nvPr/>
            </p:nvSpPr>
            <p:spPr bwMode="auto">
              <a:xfrm>
                <a:off x="6768" y="2884"/>
                <a:ext cx="4" cy="12"/>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541"/>
              <p:cNvSpPr>
                <a:spLocks noChangeShapeType="1"/>
              </p:cNvSpPr>
              <p:nvPr/>
            </p:nvSpPr>
            <p:spPr bwMode="auto">
              <a:xfrm flipH="1">
                <a:off x="6768" y="2967"/>
                <a:ext cx="4" cy="10"/>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542"/>
              <p:cNvSpPr>
                <a:spLocks noChangeShapeType="1"/>
              </p:cNvSpPr>
              <p:nvPr/>
            </p:nvSpPr>
            <p:spPr bwMode="auto">
              <a:xfrm flipH="1">
                <a:off x="6803" y="2884"/>
                <a:ext cx="4" cy="12"/>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543"/>
              <p:cNvSpPr>
                <a:spLocks noChangeShapeType="1"/>
              </p:cNvSpPr>
              <p:nvPr/>
            </p:nvSpPr>
            <p:spPr bwMode="auto">
              <a:xfrm>
                <a:off x="6824" y="2946"/>
                <a:ext cx="10" cy="4"/>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Line 544"/>
              <p:cNvSpPr>
                <a:spLocks noChangeShapeType="1"/>
              </p:cNvSpPr>
              <p:nvPr/>
            </p:nvSpPr>
            <p:spPr bwMode="auto">
              <a:xfrm>
                <a:off x="6741" y="2911"/>
                <a:ext cx="10" cy="6"/>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Line 545"/>
              <p:cNvSpPr>
                <a:spLocks noChangeShapeType="1"/>
              </p:cNvSpPr>
              <p:nvPr/>
            </p:nvSpPr>
            <p:spPr bwMode="auto">
              <a:xfrm flipV="1">
                <a:off x="6824" y="2911"/>
                <a:ext cx="10" cy="6"/>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Line 546"/>
              <p:cNvSpPr>
                <a:spLocks noChangeShapeType="1"/>
              </p:cNvSpPr>
              <p:nvPr/>
            </p:nvSpPr>
            <p:spPr bwMode="auto">
              <a:xfrm flipV="1">
                <a:off x="6741" y="2946"/>
                <a:ext cx="10" cy="4"/>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547"/>
              <p:cNvSpPr>
                <a:spLocks noChangeArrowheads="1"/>
              </p:cNvSpPr>
              <p:nvPr/>
            </p:nvSpPr>
            <p:spPr bwMode="auto">
              <a:xfrm>
                <a:off x="6753" y="2896"/>
                <a:ext cx="69" cy="71"/>
              </a:xfrm>
              <a:prstGeom prst="ellips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5" name="Freeform 548"/>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549"/>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550"/>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551"/>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97" name="Title 3"/>
          <p:cNvSpPr>
            <a:spLocks noGrp="1"/>
          </p:cNvSpPr>
          <p:nvPr>
            <p:ph type="title"/>
          </p:nvPr>
        </p:nvSpPr>
        <p:spPr/>
        <p:txBody>
          <a:bodyPr/>
          <a:lstStyle/>
          <a:p>
            <a:r>
              <a:rPr lang="en-US" sz="4704" dirty="0">
                <a:solidFill>
                  <a:schemeClr val="tx1"/>
                </a:solidFill>
              </a:rPr>
              <a:t>Azure App Service</a:t>
            </a:r>
          </a:p>
        </p:txBody>
      </p:sp>
    </p:spTree>
    <p:extLst>
      <p:ext uri="{BB962C8B-B14F-4D97-AF65-F5344CB8AC3E}">
        <p14:creationId xmlns:p14="http://schemas.microsoft.com/office/powerpoint/2010/main" val="4191302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8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35" presetClass="path" presetSubtype="0" decel="100000" fill="hold" nodeType="withEffect">
                                  <p:stCondLst>
                                    <p:cond delay="800"/>
                                  </p:stCondLst>
                                  <p:childTnLst>
                                    <p:animMotion origin="layout" path="M 2.20066E-6 7.17204E-7 L 2.20066E-6 0.0261 " pathEditMode="relative" rAng="0" ptsTypes="AA">
                                      <p:cBhvr>
                                        <p:cTn id="34" dur="500" spd="-100000" fill="hold"/>
                                        <p:tgtEl>
                                          <p:spTgt spid="35"/>
                                        </p:tgtEl>
                                        <p:attrNameLst>
                                          <p:attrName>ppt_x</p:attrName>
                                          <p:attrName>ppt_y</p:attrName>
                                        </p:attrNameLst>
                                      </p:cBhvr>
                                      <p:rCtr x="0" y="1294"/>
                                    </p:animMotion>
                                  </p:childTnLst>
                                </p:cTn>
                              </p:par>
                              <p:par>
                                <p:cTn id="35" presetID="10" presetClass="entr" presetSubtype="0" fill="hold" nodeType="withEffect">
                                  <p:stCondLst>
                                    <p:cond delay="9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35" presetClass="path" presetSubtype="0" decel="100000" fill="hold" nodeType="withEffect">
                                  <p:stCondLst>
                                    <p:cond delay="900"/>
                                  </p:stCondLst>
                                  <p:childTnLst>
                                    <p:animMotion origin="layout" path="M 2.77556E-17 -3.7037E-6 L 2.77556E-17 0.02616 " pathEditMode="relative" rAng="0" ptsTypes="AA">
                                      <p:cBhvr>
                                        <p:cTn id="39" dur="500" spd="-100000" fill="hold"/>
                                        <p:tgtEl>
                                          <p:spTgt spid="36"/>
                                        </p:tgtEl>
                                        <p:attrNameLst>
                                          <p:attrName>ppt_x</p:attrName>
                                          <p:attrName>ppt_y</p:attrName>
                                        </p:attrNameLst>
                                      </p:cBhvr>
                                      <p:rCtr x="0" y="1296"/>
                                    </p:animMotion>
                                  </p:childTnLst>
                                </p:cTn>
                              </p:par>
                              <p:par>
                                <p:cTn id="40" presetID="10" presetClass="entr" presetSubtype="0" fill="hold" nodeType="withEffect">
                                  <p:stCondLst>
                                    <p:cond delay="10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35" presetClass="path" presetSubtype="0" decel="100000" fill="hold" nodeType="withEffect">
                                  <p:stCondLst>
                                    <p:cond delay="1000"/>
                                  </p:stCondLst>
                                  <p:childTnLst>
                                    <p:animMotion origin="layout" path="M 2.06791E-6 4.97049E-6 L 2.06791E-6 0.0261 " pathEditMode="relative" rAng="0" ptsTypes="AA">
                                      <p:cBhvr>
                                        <p:cTn id="44" dur="500" spd="-100000" fill="hold"/>
                                        <p:tgtEl>
                                          <p:spTgt spid="37"/>
                                        </p:tgtEl>
                                        <p:attrNameLst>
                                          <p:attrName>ppt_x</p:attrName>
                                          <p:attrName>ppt_y</p:attrName>
                                        </p:attrNameLst>
                                      </p:cBhvr>
                                      <p:rCtr x="0" y="1294"/>
                                    </p:animMotion>
                                  </p:childTnLst>
                                </p:cTn>
                              </p:par>
                              <p:par>
                                <p:cTn id="45" presetID="10" presetClass="entr" presetSubtype="0" fill="hold" nodeType="withEffect">
                                  <p:stCondLst>
                                    <p:cond delay="110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35" presetClass="path" presetSubtype="0" decel="100000" fill="hold" nodeType="withEffect">
                                  <p:stCondLst>
                                    <p:cond delay="1100"/>
                                  </p:stCondLst>
                                  <p:childTnLst>
                                    <p:animMotion origin="layout" path="M -2.22109E-6 1.54335E-7 L -2.22109E-6 0.0261 " pathEditMode="relative" rAng="0" ptsTypes="AA">
                                      <p:cBhvr>
                                        <p:cTn id="49" dur="500" spd="-100000" fill="hold"/>
                                        <p:tgtEl>
                                          <p:spTgt spid="2"/>
                                        </p:tgtEl>
                                        <p:attrNameLst>
                                          <p:attrName>ppt_x</p:attrName>
                                          <p:attrName>ppt_y</p:attrName>
                                        </p:attrNameLst>
                                      </p:cBhvr>
                                      <p:rCtr x="0" y="1294"/>
                                    </p:animMotion>
                                  </p:childTnLst>
                                </p:cTn>
                              </p:par>
                              <p:par>
                                <p:cTn id="50" presetID="10" presetClass="entr" presetSubtype="0" fill="hold" nodeType="withEffect">
                                  <p:stCondLst>
                                    <p:cond delay="12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35" presetClass="path" presetSubtype="0" decel="100000" fill="hold" nodeType="withEffect">
                                  <p:stCondLst>
                                    <p:cond delay="1200"/>
                                  </p:stCondLst>
                                  <p:childTnLst>
                                    <p:animMotion origin="layout" path="M -2.5785E-6 4.12165E-6 L -2.5785E-6 0.0261 " pathEditMode="relative" rAng="0" ptsTypes="AA">
                                      <p:cBhvr>
                                        <p:cTn id="54" dur="500" spd="-100000" fill="hold"/>
                                        <p:tgtEl>
                                          <p:spTgt spid="40"/>
                                        </p:tgtEl>
                                        <p:attrNameLst>
                                          <p:attrName>ppt_x</p:attrName>
                                          <p:attrName>ppt_y</p:attrName>
                                        </p:attrNameLst>
                                      </p:cBhvr>
                                      <p:rCtr x="0" y="1294"/>
                                    </p:animMotion>
                                  </p:childTnLst>
                                </p:cTn>
                              </p:par>
                              <p:par>
                                <p:cTn id="55" presetID="10" presetClass="entr" presetSubtype="0" fill="hold" nodeType="withEffect">
                                  <p:stCondLst>
                                    <p:cond delay="13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35" presetClass="path" presetSubtype="0" decel="100000" fill="hold" nodeType="withEffect">
                                  <p:stCondLst>
                                    <p:cond delay="1300"/>
                                  </p:stCondLst>
                                  <p:childTnLst>
                                    <p:animMotion origin="layout" path="M 2.77556E-17 -3.7037E-6 L 2.77556E-17 0.02616 " pathEditMode="relative" rAng="0" ptsTypes="AA">
                                      <p:cBhvr>
                                        <p:cTn id="59" dur="500" spd="-100000" fill="hold"/>
                                        <p:tgtEl>
                                          <p:spTgt spid="39"/>
                                        </p:tgtEl>
                                        <p:attrNameLst>
                                          <p:attrName>ppt_x</p:attrName>
                                          <p:attrName>ppt_y</p:attrName>
                                        </p:attrNameLst>
                                      </p:cBhvr>
                                      <p:rCtr x="0" y="1296"/>
                                    </p:animMotion>
                                  </p:childTnLst>
                                </p:cTn>
                              </p:par>
                              <p:par>
                                <p:cTn id="60" presetID="1" presetClass="entr" presetSubtype="0" fill="hold" nodeType="withEffect">
                                  <p:stCondLst>
                                    <p:cond delay="130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406" y="190632"/>
            <a:ext cx="11498521" cy="669132"/>
          </a:xfrm>
        </p:spPr>
        <p:txBody>
          <a:bodyPr vert="horz" wrap="square" lIns="0" tIns="0" rIns="0" bIns="0" rtlCol="0" anchor="t">
            <a:noAutofit/>
          </a:bodyPr>
          <a:lstStyle/>
          <a:p>
            <a:r>
              <a:rPr lang="en-US" sz="3921" dirty="0"/>
              <a:t>App Service Features &amp; Capabilities</a:t>
            </a:r>
          </a:p>
        </p:txBody>
      </p:sp>
      <p:sp>
        <p:nvSpPr>
          <p:cNvPr id="14" name="TextBox 13"/>
          <p:cNvSpPr txBox="1"/>
          <p:nvPr/>
        </p:nvSpPr>
        <p:spPr>
          <a:xfrm>
            <a:off x="587654" y="819194"/>
            <a:ext cx="10364047" cy="271554"/>
          </a:xfrm>
          <a:prstGeom prst="rect">
            <a:avLst/>
          </a:prstGeom>
          <a:noFill/>
        </p:spPr>
        <p:txBody>
          <a:bodyPr wrap="non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effectLst/>
                <a:uLnTx/>
                <a:uFillTx/>
                <a:latin typeface="Segoe UI Light" charset="0"/>
                <a:ea typeface="+mn-ea"/>
                <a:cs typeface="+mn-cs"/>
              </a:rPr>
              <a:t>All features and capabilities are shared across all of App Service application (Web, Mobile, and API)</a:t>
            </a:r>
          </a:p>
        </p:txBody>
      </p:sp>
      <p:grpSp>
        <p:nvGrpSpPr>
          <p:cNvPr id="3" name="Group 2"/>
          <p:cNvGrpSpPr/>
          <p:nvPr/>
        </p:nvGrpSpPr>
        <p:grpSpPr>
          <a:xfrm>
            <a:off x="701998" y="1322308"/>
            <a:ext cx="11490002" cy="5384650"/>
            <a:chOff x="701998" y="1123210"/>
            <a:chExt cx="11490002" cy="5384650"/>
          </a:xfrm>
          <a:solidFill>
            <a:schemeClr val="accent1">
              <a:lumMod val="60000"/>
              <a:lumOff val="40000"/>
            </a:schemeClr>
          </a:solidFill>
        </p:grpSpPr>
        <p:sp>
          <p:nvSpPr>
            <p:cNvPr id="27" name="Rectangle 26"/>
            <p:cNvSpPr/>
            <p:nvPr/>
          </p:nvSpPr>
          <p:spPr bwMode="auto">
            <a:xfrm>
              <a:off x="746821" y="1123210"/>
              <a:ext cx="3699928" cy="7889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Enterprise grade</a:t>
              </a:r>
              <a:endParaRPr kumimoji="0" lang="en-US" sz="3137"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endParaRPr>
            </a:p>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rPr>
                <a:t>Designed for secure mission-critical applications</a:t>
              </a:r>
            </a:p>
          </p:txBody>
        </p:sp>
        <p:sp>
          <p:nvSpPr>
            <p:cNvPr id="28" name="Rectangle 27"/>
            <p:cNvSpPr/>
            <p:nvPr/>
          </p:nvSpPr>
          <p:spPr bwMode="auto">
            <a:xfrm>
              <a:off x="4693699" y="1123210"/>
              <a:ext cx="3445541" cy="7889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Fully managed</a:t>
              </a:r>
              <a:endParaRPr kumimoji="0" lang="en-US" sz="3137"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endParaRPr>
            </a:p>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light"/>
                  <a:ea typeface="+mn-ea"/>
                  <a:cs typeface="+mn-cs"/>
                </a:rPr>
                <a:t>Optimized for Availability and Automatic scale</a:t>
              </a:r>
              <a:endParaRPr kumimoji="0" lang="en-US" sz="1200"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endParaRPr>
            </a:p>
          </p:txBody>
        </p:sp>
        <p:sp>
          <p:nvSpPr>
            <p:cNvPr id="29" name="Rectangle 28"/>
            <p:cNvSpPr/>
            <p:nvPr/>
          </p:nvSpPr>
          <p:spPr bwMode="auto">
            <a:xfrm>
              <a:off x="8160540" y="1123210"/>
              <a:ext cx="3166359" cy="7889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High productivity</a:t>
              </a:r>
              <a:endParaRPr kumimoji="0" lang="en-US" sz="1200"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endParaRPr>
            </a:p>
          </p:txBody>
        </p:sp>
        <p:sp>
          <p:nvSpPr>
            <p:cNvPr id="30" name="TextBox 29"/>
            <p:cNvSpPr txBox="1"/>
            <p:nvPr/>
          </p:nvSpPr>
          <p:spPr>
            <a:xfrm>
              <a:off x="779276" y="1940741"/>
              <a:ext cx="3667473" cy="4269602"/>
            </a:xfrm>
            <a:prstGeom prst="rect">
              <a:avLst/>
            </a:prstGeom>
            <a:grpFill/>
            <a:ln>
              <a:noFill/>
            </a:ln>
          </p:spPr>
          <p:txBody>
            <a:bodyPr wrap="square" lIns="134445" tIns="107555" rIns="134445" bIns="107555" rtlCol="0">
              <a:spAutoFit/>
            </a:bodyPr>
            <a:lstStyle/>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Premium Tier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App Service Environments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Hybrid Connections / VPN Support</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Scheduled Backup</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Azure Active Directory Integration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Site Resiliency, HA, and DR</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Web Jobs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Role Base Access Control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Audit / Compliance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Enterprise Migration</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Client Certs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Redis</a:t>
              </a: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 Caching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IP Restrictions/ SSL</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Web Sockets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SQL, MySQL, </a:t>
              </a: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DocDB</a:t>
              </a: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 &amp; Mongo</a:t>
              </a:r>
            </a:p>
          </p:txBody>
        </p:sp>
        <p:sp>
          <p:nvSpPr>
            <p:cNvPr id="31" name="TextBox 30"/>
            <p:cNvSpPr txBox="1"/>
            <p:nvPr/>
          </p:nvSpPr>
          <p:spPr>
            <a:xfrm>
              <a:off x="4720081" y="1940741"/>
              <a:ext cx="3405750" cy="4243954"/>
            </a:xfrm>
            <a:prstGeom prst="rect">
              <a:avLst/>
            </a:prstGeom>
            <a:grpFill/>
            <a:ln>
              <a:noFill/>
            </a:ln>
          </p:spPr>
          <p:txBody>
            <a:bodyPr wrap="square" lIns="134445" tIns="107555" rIns="134445" bIns="107555" rtlCol="0">
              <a:spAutoFit/>
            </a:bodyPr>
            <a:lstStyle/>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Semilight"/>
                  <a:ea typeface="Calibri" panose="020F0502020204030204" pitchFamily="34" charset="0"/>
                  <a:cs typeface="Calibri" panose="020F0502020204030204" pitchFamily="34" charset="0"/>
                </a:rPr>
                <a:t>OS &amp; Framework Patching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Automated Deployment</a:t>
              </a:r>
              <a:b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b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AutoScale</a:t>
              </a: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Built-in Load Balancing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WW Datacenter Coverage</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End Point Monitoring &amp; Alerts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DR Site Support</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WildCard</a:t>
              </a: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 Support</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Dedicated IP address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HTTP Compression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WebJobs</a:t>
              </a: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Premium WordPress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Sticky Sessions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App Service Environment </a:t>
              </a:r>
            </a:p>
            <a:p>
              <a:pPr marL="0" marR="0" lvl="0" indent="0" algn="l" defTabSz="896386" rtl="0" eaLnBrk="1" fontAlgn="auto" latinLnBrk="0" hangingPunct="1">
                <a:lnSpc>
                  <a:spcPct val="100000"/>
                </a:lnSpc>
                <a:spcBef>
                  <a:spcPts val="0"/>
                </a:spcBef>
                <a:spcAft>
                  <a:spcPts val="220"/>
                </a:spcAft>
                <a:buClrTx/>
                <a:buSzTx/>
                <a:buFontTx/>
                <a:buNone/>
                <a:tabLst/>
                <a:defRPr/>
              </a:pP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p:txBody>
        </p:sp>
        <p:sp>
          <p:nvSpPr>
            <p:cNvPr id="32" name="TextBox 31"/>
            <p:cNvSpPr txBox="1"/>
            <p:nvPr/>
          </p:nvSpPr>
          <p:spPr>
            <a:xfrm>
              <a:off x="8195989" y="1940741"/>
              <a:ext cx="3996011" cy="4567119"/>
            </a:xfrm>
            <a:prstGeom prst="rect">
              <a:avLst/>
            </a:prstGeom>
            <a:grpFill/>
            <a:ln>
              <a:noFill/>
            </a:ln>
          </p:spPr>
          <p:txBody>
            <a:bodyPr wrap="square" lIns="134445" tIns="107555" rIns="134445" bIns="107555" rtlCol="0">
              <a:spAutoFit/>
            </a:bodyPr>
            <a:lstStyle/>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Remote Debugging w/ Visual Studio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Site Staging Slots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Traffic Routing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Continuous Integration/Deployment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Git, Visual Studio Online and GitHub</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App &amp; Site Diagnostics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Site Extensions Gallery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NET, PHP, Python, Node, Java</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Framework Installer</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Browser-based editing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Auto-Healing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Logging and Auditing </a:t>
              </a:r>
            </a:p>
            <a:p>
              <a:pPr marL="0" marR="0" lvl="0" indent="0" algn="l" defTabSz="896386"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Admin-Site</a:t>
              </a:r>
            </a:p>
            <a:p>
              <a:pPr marL="0" marR="0" lvl="0" indent="0" algn="l" defTabSz="896386"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Support Site Extension </a:t>
              </a:r>
            </a:p>
            <a:p>
              <a:pPr marL="0" marR="0" lvl="0" indent="0" algn="l" defTabSz="896386" rtl="0" eaLnBrk="1" fontAlgn="auto" latinLnBrk="0" hangingPunct="1">
                <a:lnSpc>
                  <a:spcPct val="100000"/>
                </a:lnSpc>
                <a:spcBef>
                  <a:spcPts val="0"/>
                </a:spcBef>
                <a:spcAft>
                  <a:spcPts val="220"/>
                </a:spcAft>
                <a:buClrTx/>
                <a:buSzTx/>
                <a:buFontTx/>
                <a:buNone/>
                <a:tabLst/>
                <a:defRPr/>
              </a:pP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a:p>
              <a:pPr marL="0" marR="0" lvl="0" indent="0" algn="l" defTabSz="896386" rtl="0" eaLnBrk="1" fontAlgn="auto" latinLnBrk="0" hangingPunct="1">
                <a:lnSpc>
                  <a:spcPct val="100000"/>
                </a:lnSpc>
                <a:spcBef>
                  <a:spcPts val="0"/>
                </a:spcBef>
                <a:spcAft>
                  <a:spcPts val="220"/>
                </a:spcAft>
                <a:buClrTx/>
                <a:buSzTx/>
                <a:buFontTx/>
                <a:buNone/>
                <a:tabLst/>
                <a:defRPr/>
              </a:pP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p:txBody>
        </p:sp>
        <p:sp>
          <p:nvSpPr>
            <p:cNvPr id="33" name="Rectangle 32"/>
            <p:cNvSpPr/>
            <p:nvPr/>
          </p:nvSpPr>
          <p:spPr>
            <a:xfrm>
              <a:off x="701998" y="1312868"/>
              <a:ext cx="45719" cy="50141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chemeClr val="tx1"/>
                </a:solidFill>
                <a:effectLst/>
                <a:uLnTx/>
                <a:uFillTx/>
                <a:latin typeface="Segoe UI Semilight"/>
                <a:ea typeface="+mn-ea"/>
                <a:cs typeface="+mn-cs"/>
              </a:endParaRPr>
            </a:p>
          </p:txBody>
        </p:sp>
        <p:sp>
          <p:nvSpPr>
            <p:cNvPr id="34" name="Rectangle 33"/>
            <p:cNvSpPr/>
            <p:nvPr/>
          </p:nvSpPr>
          <p:spPr>
            <a:xfrm>
              <a:off x="4606364" y="1312868"/>
              <a:ext cx="45719" cy="50141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chemeClr val="tx1"/>
                </a:solidFill>
                <a:effectLst/>
                <a:uLnTx/>
                <a:uFillTx/>
                <a:latin typeface="Segoe UI Semilight"/>
                <a:ea typeface="+mn-ea"/>
                <a:cs typeface="+mn-cs"/>
              </a:endParaRPr>
            </a:p>
          </p:txBody>
        </p:sp>
        <p:sp>
          <p:nvSpPr>
            <p:cNvPr id="35" name="Rectangle 34"/>
            <p:cNvSpPr/>
            <p:nvPr/>
          </p:nvSpPr>
          <p:spPr>
            <a:xfrm>
              <a:off x="8124932" y="1312869"/>
              <a:ext cx="45719" cy="50141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marL="0" marR="0" lvl="0" indent="0" algn="l" defTabSz="68544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18903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B07E68-B751-4A9A-9E87-78E5DD1D1B58}"/>
              </a:ext>
            </a:extLst>
          </p:cNvPr>
          <p:cNvSpPr txBox="1"/>
          <p:nvPr/>
        </p:nvSpPr>
        <p:spPr>
          <a:xfrm>
            <a:off x="342752" y="2267914"/>
            <a:ext cx="2939746" cy="742246"/>
          </a:xfrm>
          <a:prstGeom prst="rect">
            <a:avLst/>
          </a:prstGeom>
          <a:noFill/>
        </p:spPr>
        <p:txBody>
          <a:bodyPr wrap="square" lIns="0" rtlCol="0">
            <a:spAutoFit/>
          </a:bodyPr>
          <a:lstStyle/>
          <a:p>
            <a:pPr defTabSz="448193">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Branded</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website</a:t>
            </a:r>
          </a:p>
        </p:txBody>
      </p:sp>
      <p:sp>
        <p:nvSpPr>
          <p:cNvPr id="5" name="Rectangle 4">
            <a:extLst>
              <a:ext uri="{FF2B5EF4-FFF2-40B4-BE49-F238E27FC236}">
                <a16:creationId xmlns:a16="http://schemas.microsoft.com/office/drawing/2014/main" id="{C463113E-17C9-4D96-A52F-82D35B7199B5}"/>
              </a:ext>
            </a:extLst>
          </p:cNvPr>
          <p:cNvSpPr/>
          <p:nvPr/>
        </p:nvSpPr>
        <p:spPr>
          <a:xfrm>
            <a:off x="342753" y="2941603"/>
            <a:ext cx="2148782" cy="416383"/>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with personalized experience and mobile notifications</a:t>
            </a:r>
          </a:p>
        </p:txBody>
      </p:sp>
      <p:cxnSp>
        <p:nvCxnSpPr>
          <p:cNvPr id="6" name="Straight Connector 5">
            <a:extLst>
              <a:ext uri="{FF2B5EF4-FFF2-40B4-BE49-F238E27FC236}">
                <a16:creationId xmlns:a16="http://schemas.microsoft.com/office/drawing/2014/main" id="{EAADB6D5-98B9-435C-8901-3E2491FFC2DC}"/>
              </a:ext>
            </a:extLst>
          </p:cNvPr>
          <p:cNvCxnSpPr>
            <a:cxnSpLocks/>
          </p:cNvCxnSpPr>
          <p:nvPr/>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F784053-C860-4A97-9969-48AE62526381}"/>
              </a:ext>
            </a:extLst>
          </p:cNvPr>
          <p:cNvGrpSpPr/>
          <p:nvPr/>
        </p:nvGrpSpPr>
        <p:grpSpPr>
          <a:xfrm>
            <a:off x="3598884" y="1164879"/>
            <a:ext cx="8187724" cy="4528243"/>
            <a:chOff x="3334867" y="995083"/>
            <a:chExt cx="9009533" cy="4982747"/>
          </a:xfrm>
        </p:grpSpPr>
        <p:grpSp>
          <p:nvGrpSpPr>
            <p:cNvPr id="2060" name="Group 2059">
              <a:extLst>
                <a:ext uri="{FF2B5EF4-FFF2-40B4-BE49-F238E27FC236}">
                  <a16:creationId xmlns:a16="http://schemas.microsoft.com/office/drawing/2014/main" id="{6BB4F553-C6CC-4ADB-A621-96514406BDD5}"/>
                </a:ext>
              </a:extLst>
            </p:cNvPr>
            <p:cNvGrpSpPr/>
            <p:nvPr/>
          </p:nvGrpSpPr>
          <p:grpSpPr>
            <a:xfrm>
              <a:off x="3334867" y="1540342"/>
              <a:ext cx="1107519" cy="3913840"/>
              <a:chOff x="3724830" y="1668462"/>
              <a:chExt cx="1107519" cy="3913840"/>
            </a:xfrm>
          </p:grpSpPr>
          <p:sp>
            <p:nvSpPr>
              <p:cNvPr id="7" name="Rectangle 6">
                <a:extLst>
                  <a:ext uri="{FF2B5EF4-FFF2-40B4-BE49-F238E27FC236}">
                    <a16:creationId xmlns:a16="http://schemas.microsoft.com/office/drawing/2014/main" id="{E33CBF5C-6A86-4A74-ADBF-DC6BFDA76D77}"/>
                  </a:ext>
                </a:extLst>
              </p:cNvPr>
              <p:cNvSpPr/>
              <p:nvPr/>
            </p:nvSpPr>
            <p:spPr>
              <a:xfrm>
                <a:off x="3724830" y="1668462"/>
                <a:ext cx="1107519" cy="391384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grpSp>
            <p:nvGrpSpPr>
              <p:cNvPr id="21" name="Group 20">
                <a:extLst>
                  <a:ext uri="{FF2B5EF4-FFF2-40B4-BE49-F238E27FC236}">
                    <a16:creationId xmlns:a16="http://schemas.microsoft.com/office/drawing/2014/main" id="{E673F148-208E-499A-8142-085C12B98215}"/>
                  </a:ext>
                </a:extLst>
              </p:cNvPr>
              <p:cNvGrpSpPr/>
              <p:nvPr/>
            </p:nvGrpSpPr>
            <p:grpSpPr>
              <a:xfrm>
                <a:off x="3800397" y="1824322"/>
                <a:ext cx="956386" cy="819522"/>
                <a:chOff x="5109610" y="1837022"/>
                <a:chExt cx="956386" cy="819522"/>
              </a:xfrm>
            </p:grpSpPr>
            <p:pic>
              <p:nvPicPr>
                <p:cNvPr id="11" name="Picture 10">
                  <a:extLst>
                    <a:ext uri="{FF2B5EF4-FFF2-40B4-BE49-F238E27FC236}">
                      <a16:creationId xmlns:a16="http://schemas.microsoft.com/office/drawing/2014/main" id="{5D2ED09A-9022-4537-BE0D-BDE9229E4000}"/>
                    </a:ext>
                  </a:extLst>
                </p:cNvPr>
                <p:cNvPicPr>
                  <a:picLocks noChangeAspect="1"/>
                </p:cNvPicPr>
                <p:nvPr/>
              </p:nvPicPr>
              <p:blipFill>
                <a:blip r:embed="rId2"/>
                <a:stretch>
                  <a:fillRect/>
                </a:stretch>
              </p:blipFill>
              <p:spPr>
                <a:xfrm>
                  <a:off x="5380296" y="1837022"/>
                  <a:ext cx="415012" cy="359540"/>
                </a:xfrm>
                <a:prstGeom prst="rect">
                  <a:avLst/>
                </a:prstGeom>
              </p:spPr>
            </p:pic>
            <p:sp>
              <p:nvSpPr>
                <p:cNvPr id="14" name="Rectangle 13">
                  <a:extLst>
                    <a:ext uri="{FF2B5EF4-FFF2-40B4-BE49-F238E27FC236}">
                      <a16:creationId xmlns:a16="http://schemas.microsoft.com/office/drawing/2014/main" id="{FE9D7E27-16F5-484B-A96F-5DD27952EE6E}"/>
                    </a:ext>
                  </a:extLst>
                </p:cNvPr>
                <p:cNvSpPr/>
                <p:nvPr/>
              </p:nvSpPr>
              <p:spPr>
                <a:xfrm>
                  <a:off x="5109610" y="2196520"/>
                  <a:ext cx="956386"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Customer </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browser</a:t>
                  </a:r>
                </a:p>
              </p:txBody>
            </p:sp>
          </p:grpSp>
          <p:grpSp>
            <p:nvGrpSpPr>
              <p:cNvPr id="20" name="Group 19">
                <a:extLst>
                  <a:ext uri="{FF2B5EF4-FFF2-40B4-BE49-F238E27FC236}">
                    <a16:creationId xmlns:a16="http://schemas.microsoft.com/office/drawing/2014/main" id="{7EB83D23-79A7-4A2B-9F27-9753598651B4}"/>
                  </a:ext>
                </a:extLst>
              </p:cNvPr>
              <p:cNvGrpSpPr/>
              <p:nvPr/>
            </p:nvGrpSpPr>
            <p:grpSpPr>
              <a:xfrm>
                <a:off x="3774820" y="2749403"/>
                <a:ext cx="1007540" cy="837430"/>
                <a:chOff x="5294356" y="2745841"/>
                <a:chExt cx="1007540" cy="837430"/>
              </a:xfrm>
            </p:grpSpPr>
            <p:pic>
              <p:nvPicPr>
                <p:cNvPr id="13" name="Picture 6" descr="Image result for xbox logo">
                  <a:extLst>
                    <a:ext uri="{FF2B5EF4-FFF2-40B4-BE49-F238E27FC236}">
                      <a16:creationId xmlns:a16="http://schemas.microsoft.com/office/drawing/2014/main" id="{18CDA97D-D4D7-4467-A7B8-9EA75D94AB5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08597" y="2745841"/>
                  <a:ext cx="379057" cy="37905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EDA2B55-94D9-420C-B541-51560C25E037}"/>
                    </a:ext>
                  </a:extLst>
                </p:cNvPr>
                <p:cNvSpPr/>
                <p:nvPr/>
              </p:nvSpPr>
              <p:spPr>
                <a:xfrm>
                  <a:off x="5294356" y="3123246"/>
                  <a:ext cx="1007540" cy="460025"/>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Xbox TV</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integration</a:t>
                  </a:r>
                </a:p>
              </p:txBody>
            </p:sp>
          </p:grpSp>
          <p:grpSp>
            <p:nvGrpSpPr>
              <p:cNvPr id="19" name="Group 18">
                <a:extLst>
                  <a:ext uri="{FF2B5EF4-FFF2-40B4-BE49-F238E27FC236}">
                    <a16:creationId xmlns:a16="http://schemas.microsoft.com/office/drawing/2014/main" id="{B9A74B23-3CEE-4E46-9AB4-5F4EF618816B}"/>
                  </a:ext>
                </a:extLst>
              </p:cNvPr>
              <p:cNvGrpSpPr/>
              <p:nvPr/>
            </p:nvGrpSpPr>
            <p:grpSpPr>
              <a:xfrm>
                <a:off x="3774820" y="3692391"/>
                <a:ext cx="1007540" cy="843899"/>
                <a:chOff x="5374907" y="3494647"/>
                <a:chExt cx="1007540" cy="843899"/>
              </a:xfrm>
            </p:grpSpPr>
            <p:pic>
              <p:nvPicPr>
                <p:cNvPr id="12" name="Picture 4" descr="Image result for facebook logo">
                  <a:extLst>
                    <a:ext uri="{FF2B5EF4-FFF2-40B4-BE49-F238E27FC236}">
                      <a16:creationId xmlns:a16="http://schemas.microsoft.com/office/drawing/2014/main" id="{1290E77A-AA04-4C62-9633-B01B3424EA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9148" y="3494647"/>
                  <a:ext cx="379057" cy="37905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F5938EA-E28A-4266-AE40-6CFB36537B9A}"/>
                    </a:ext>
                  </a:extLst>
                </p:cNvPr>
                <p:cNvSpPr/>
                <p:nvPr/>
              </p:nvSpPr>
              <p:spPr>
                <a:xfrm>
                  <a:off x="5374907" y="3878522"/>
                  <a:ext cx="1007540"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Bot</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integration</a:t>
                  </a:r>
                </a:p>
              </p:txBody>
            </p:sp>
          </p:grpSp>
          <p:grpSp>
            <p:nvGrpSpPr>
              <p:cNvPr id="22" name="Group 21">
                <a:extLst>
                  <a:ext uri="{FF2B5EF4-FFF2-40B4-BE49-F238E27FC236}">
                    <a16:creationId xmlns:a16="http://schemas.microsoft.com/office/drawing/2014/main" id="{91A671B7-9027-4D17-8F7D-49A0233AB3EC}"/>
                  </a:ext>
                </a:extLst>
              </p:cNvPr>
              <p:cNvGrpSpPr/>
              <p:nvPr/>
            </p:nvGrpSpPr>
            <p:grpSpPr>
              <a:xfrm>
                <a:off x="3823328" y="4641850"/>
                <a:ext cx="910525" cy="916269"/>
                <a:chOff x="3823328" y="4641850"/>
                <a:chExt cx="910525" cy="916269"/>
              </a:xfrm>
            </p:grpSpPr>
            <p:pic>
              <p:nvPicPr>
                <p:cNvPr id="10" name="Picture 4" descr="Image result for xamarin logo site:microsoft.com">
                  <a:extLst>
                    <a:ext uri="{FF2B5EF4-FFF2-40B4-BE49-F238E27FC236}">
                      <a16:creationId xmlns:a16="http://schemas.microsoft.com/office/drawing/2014/main" id="{A61A5DD6-25CE-4AC8-A5D5-9BCB98CCB4F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976046" y="4641850"/>
                  <a:ext cx="605086" cy="46355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1140C14-9368-4BC3-B5F8-4FAFF3DA15D3}"/>
                    </a:ext>
                  </a:extLst>
                </p:cNvPr>
                <p:cNvSpPr/>
                <p:nvPr/>
              </p:nvSpPr>
              <p:spPr>
                <a:xfrm>
                  <a:off x="3823328" y="5098095"/>
                  <a:ext cx="910525"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Customer</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mobile</a:t>
                  </a:r>
                </a:p>
              </p:txBody>
            </p:sp>
          </p:grpSp>
        </p:grpSp>
        <p:sp>
          <p:nvSpPr>
            <p:cNvPr id="86" name="Rectangle 85">
              <a:extLst>
                <a:ext uri="{FF2B5EF4-FFF2-40B4-BE49-F238E27FC236}">
                  <a16:creationId xmlns:a16="http://schemas.microsoft.com/office/drawing/2014/main" id="{8F4E88FA-5ADF-4574-8257-131BCFA933EB}"/>
                </a:ext>
              </a:extLst>
            </p:cNvPr>
            <p:cNvSpPr/>
            <p:nvPr/>
          </p:nvSpPr>
          <p:spPr>
            <a:xfrm>
              <a:off x="6695181" y="2941869"/>
              <a:ext cx="4572700" cy="178308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cxnSp>
          <p:nvCxnSpPr>
            <p:cNvPr id="244" name="Connector: Elbow 243">
              <a:extLst>
                <a:ext uri="{FF2B5EF4-FFF2-40B4-BE49-F238E27FC236}">
                  <a16:creationId xmlns:a16="http://schemas.microsoft.com/office/drawing/2014/main" id="{FB00F2BC-B300-466A-A272-797AEB9B2DD6}"/>
                </a:ext>
              </a:extLst>
            </p:cNvPr>
            <p:cNvCxnSpPr>
              <a:cxnSpLocks/>
            </p:cNvCxnSpPr>
            <p:nvPr/>
          </p:nvCxnSpPr>
          <p:spPr>
            <a:xfrm flipV="1">
              <a:off x="4208909" y="4441371"/>
              <a:ext cx="2734492" cy="310190"/>
            </a:xfrm>
            <a:prstGeom prst="bentConnector3">
              <a:avLst>
                <a:gd name="adj1" fmla="val 14013"/>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D1C79251-EDF3-4DD0-B18F-1448AA47058C}"/>
                </a:ext>
              </a:extLst>
            </p:cNvPr>
            <p:cNvSpPr/>
            <p:nvPr/>
          </p:nvSpPr>
          <p:spPr>
            <a:xfrm>
              <a:off x="5029200" y="995083"/>
              <a:ext cx="7315200" cy="3899646"/>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sp>
          <p:nvSpPr>
            <p:cNvPr id="228" name="Rectangle 227">
              <a:extLst>
                <a:ext uri="{FF2B5EF4-FFF2-40B4-BE49-F238E27FC236}">
                  <a16:creationId xmlns:a16="http://schemas.microsoft.com/office/drawing/2014/main" id="{6125CD55-E05D-43EC-B4C3-12FCD9B7E411}"/>
                </a:ext>
              </a:extLst>
            </p:cNvPr>
            <p:cNvSpPr/>
            <p:nvPr/>
          </p:nvSpPr>
          <p:spPr>
            <a:xfrm>
              <a:off x="5146766" y="4815840"/>
              <a:ext cx="1593668" cy="139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sp>
          <p:nvSpPr>
            <p:cNvPr id="230" name="Rectangle 229">
              <a:extLst>
                <a:ext uri="{FF2B5EF4-FFF2-40B4-BE49-F238E27FC236}">
                  <a16:creationId xmlns:a16="http://schemas.microsoft.com/office/drawing/2014/main" id="{65DDE784-C8EC-49A4-AAB7-3598AC9ED15E}"/>
                </a:ext>
              </a:extLst>
            </p:cNvPr>
            <p:cNvSpPr/>
            <p:nvPr/>
          </p:nvSpPr>
          <p:spPr>
            <a:xfrm>
              <a:off x="4763588" y="2917372"/>
              <a:ext cx="548640" cy="80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sp>
          <p:nvSpPr>
            <p:cNvPr id="227" name="Rectangle 226">
              <a:extLst>
                <a:ext uri="{FF2B5EF4-FFF2-40B4-BE49-F238E27FC236}">
                  <a16:creationId xmlns:a16="http://schemas.microsoft.com/office/drawing/2014/main" id="{4EADDA43-EE9F-4A9E-9755-16B941DDFED4}"/>
                </a:ext>
              </a:extLst>
            </p:cNvPr>
            <p:cNvSpPr/>
            <p:nvPr/>
          </p:nvSpPr>
          <p:spPr>
            <a:xfrm>
              <a:off x="4754880" y="4127863"/>
              <a:ext cx="566057" cy="879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58" name="Group 57">
              <a:extLst>
                <a:ext uri="{FF2B5EF4-FFF2-40B4-BE49-F238E27FC236}">
                  <a16:creationId xmlns:a16="http://schemas.microsoft.com/office/drawing/2014/main" id="{79FC4A65-D583-424A-A8EC-977537C7425B}"/>
                </a:ext>
              </a:extLst>
            </p:cNvPr>
            <p:cNvGrpSpPr/>
            <p:nvPr/>
          </p:nvGrpSpPr>
          <p:grpSpPr>
            <a:xfrm>
              <a:off x="5616507" y="1105755"/>
              <a:ext cx="1785308" cy="1595438"/>
              <a:chOff x="5448641" y="1668463"/>
              <a:chExt cx="1785308" cy="1595438"/>
            </a:xfrm>
          </p:grpSpPr>
          <p:sp>
            <p:nvSpPr>
              <p:cNvPr id="26" name="Rectangle 25">
                <a:extLst>
                  <a:ext uri="{FF2B5EF4-FFF2-40B4-BE49-F238E27FC236}">
                    <a16:creationId xmlns:a16="http://schemas.microsoft.com/office/drawing/2014/main" id="{5ED20C86-C110-4E21-AE90-1D6DEFB76625}"/>
                  </a:ext>
                </a:extLst>
              </p:cNvPr>
              <p:cNvSpPr/>
              <p:nvPr/>
            </p:nvSpPr>
            <p:spPr>
              <a:xfrm>
                <a:off x="5472386" y="1668463"/>
                <a:ext cx="1595438" cy="1595438"/>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53" name="Group 52">
                <a:extLst>
                  <a:ext uri="{FF2B5EF4-FFF2-40B4-BE49-F238E27FC236}">
                    <a16:creationId xmlns:a16="http://schemas.microsoft.com/office/drawing/2014/main" id="{9D84072F-8C9F-4BC3-B277-59CA1028B14D}"/>
                  </a:ext>
                </a:extLst>
              </p:cNvPr>
              <p:cNvGrpSpPr/>
              <p:nvPr/>
            </p:nvGrpSpPr>
            <p:grpSpPr>
              <a:xfrm>
                <a:off x="5448641" y="1816920"/>
                <a:ext cx="878926" cy="831203"/>
                <a:chOff x="5448641" y="2013770"/>
                <a:chExt cx="878926" cy="831203"/>
              </a:xfrm>
            </p:grpSpPr>
            <p:pic>
              <p:nvPicPr>
                <p:cNvPr id="41" name="Picture 40">
                  <a:extLst>
                    <a:ext uri="{FF2B5EF4-FFF2-40B4-BE49-F238E27FC236}">
                      <a16:creationId xmlns:a16="http://schemas.microsoft.com/office/drawing/2014/main" id="{FB337060-2186-4547-9537-DAE4DA3B9F15}"/>
                    </a:ext>
                  </a:extLst>
                </p:cNvPr>
                <p:cNvPicPr>
                  <a:picLocks noChangeAspect="1"/>
                </p:cNvPicPr>
                <p:nvPr/>
              </p:nvPicPr>
              <p:blipFill>
                <a:blip r:embed="rId6"/>
                <a:stretch>
                  <a:fillRect/>
                </a:stretch>
              </p:blipFill>
              <p:spPr>
                <a:xfrm>
                  <a:off x="5702437" y="2013770"/>
                  <a:ext cx="371334" cy="371621"/>
                </a:xfrm>
                <a:prstGeom prst="rect">
                  <a:avLst/>
                </a:prstGeom>
              </p:spPr>
            </p:pic>
            <p:sp>
              <p:nvSpPr>
                <p:cNvPr id="42" name="TextBox 41">
                  <a:extLst>
                    <a:ext uri="{FF2B5EF4-FFF2-40B4-BE49-F238E27FC236}">
                      <a16:creationId xmlns:a16="http://schemas.microsoft.com/office/drawing/2014/main" id="{85FECECA-6C6D-4254-8529-9A2A0EEA2CB1}"/>
                    </a:ext>
                  </a:extLst>
                </p:cNvPr>
                <p:cNvSpPr txBox="1"/>
                <p:nvPr/>
              </p:nvSpPr>
              <p:spPr>
                <a:xfrm>
                  <a:off x="5448641" y="2384948"/>
                  <a:ext cx="878926" cy="460025"/>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App Service</a:t>
                  </a:r>
                </a:p>
              </p:txBody>
            </p:sp>
          </p:grpSp>
          <p:grpSp>
            <p:nvGrpSpPr>
              <p:cNvPr id="54" name="Group 53">
                <a:extLst>
                  <a:ext uri="{FF2B5EF4-FFF2-40B4-BE49-F238E27FC236}">
                    <a16:creationId xmlns:a16="http://schemas.microsoft.com/office/drawing/2014/main" id="{044F9F9A-E270-4AFF-B86C-B08C11BFE9EA}"/>
                  </a:ext>
                </a:extLst>
              </p:cNvPr>
              <p:cNvGrpSpPr/>
              <p:nvPr/>
            </p:nvGrpSpPr>
            <p:grpSpPr>
              <a:xfrm>
                <a:off x="6073326" y="1819422"/>
                <a:ext cx="1160623" cy="828986"/>
                <a:chOff x="6384476" y="2009922"/>
                <a:chExt cx="1160623" cy="828986"/>
              </a:xfrm>
            </p:grpSpPr>
            <p:sp>
              <p:nvSpPr>
                <p:cNvPr id="44" name="TextBox 43">
                  <a:extLst>
                    <a:ext uri="{FF2B5EF4-FFF2-40B4-BE49-F238E27FC236}">
                      <a16:creationId xmlns:a16="http://schemas.microsoft.com/office/drawing/2014/main" id="{82516ED5-4940-4A24-B45D-68F275589144}"/>
                    </a:ext>
                  </a:extLst>
                </p:cNvPr>
                <p:cNvSpPr txBox="1"/>
                <p:nvPr/>
              </p:nvSpPr>
              <p:spPr>
                <a:xfrm>
                  <a:off x="6384476" y="2378883"/>
                  <a:ext cx="1160623" cy="460025"/>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Media services</a:t>
                  </a:r>
                </a:p>
              </p:txBody>
            </p:sp>
            <p:pic>
              <p:nvPicPr>
                <p:cNvPr id="45" name="Picture 44">
                  <a:extLst>
                    <a:ext uri="{FF2B5EF4-FFF2-40B4-BE49-F238E27FC236}">
                      <a16:creationId xmlns:a16="http://schemas.microsoft.com/office/drawing/2014/main" id="{E6E77948-A099-4633-8344-7F116CB05177}"/>
                    </a:ext>
                  </a:extLst>
                </p:cNvPr>
                <p:cNvPicPr>
                  <a:picLocks noChangeAspect="1"/>
                </p:cNvPicPr>
                <p:nvPr/>
              </p:nvPicPr>
              <p:blipFill>
                <a:blip r:embed="rId7"/>
                <a:stretch>
                  <a:fillRect/>
                </a:stretch>
              </p:blipFill>
              <p:spPr>
                <a:xfrm>
                  <a:off x="6803694" y="2009922"/>
                  <a:ext cx="322187" cy="371620"/>
                </a:xfrm>
                <a:prstGeom prst="rect">
                  <a:avLst/>
                </a:prstGeom>
              </p:spPr>
            </p:pic>
          </p:grpSp>
          <p:grpSp>
            <p:nvGrpSpPr>
              <p:cNvPr id="57" name="Group 56">
                <a:extLst>
                  <a:ext uri="{FF2B5EF4-FFF2-40B4-BE49-F238E27FC236}">
                    <a16:creationId xmlns:a16="http://schemas.microsoft.com/office/drawing/2014/main" id="{1C4ACBB2-FF54-4CD7-BB41-30BB60CBF365}"/>
                  </a:ext>
                </a:extLst>
              </p:cNvPr>
              <p:cNvGrpSpPr/>
              <p:nvPr/>
            </p:nvGrpSpPr>
            <p:grpSpPr>
              <a:xfrm>
                <a:off x="5830642" y="2623310"/>
                <a:ext cx="878926" cy="631413"/>
                <a:chOff x="5952448" y="2851910"/>
                <a:chExt cx="878926" cy="631413"/>
              </a:xfrm>
            </p:grpSpPr>
            <p:pic>
              <p:nvPicPr>
                <p:cNvPr id="39" name="Graphic 38">
                  <a:extLst>
                    <a:ext uri="{FF2B5EF4-FFF2-40B4-BE49-F238E27FC236}">
                      <a16:creationId xmlns:a16="http://schemas.microsoft.com/office/drawing/2014/main" id="{6EC1BC41-3C70-4B97-A65C-59635EA9C1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21511" y="2851910"/>
                  <a:ext cx="340800" cy="340800"/>
                </a:xfrm>
                <a:prstGeom prst="rect">
                  <a:avLst/>
                </a:prstGeom>
              </p:spPr>
            </p:pic>
            <p:sp>
              <p:nvSpPr>
                <p:cNvPr id="46" name="TextBox 45">
                  <a:extLst>
                    <a:ext uri="{FF2B5EF4-FFF2-40B4-BE49-F238E27FC236}">
                      <a16:creationId xmlns:a16="http://schemas.microsoft.com/office/drawing/2014/main" id="{08FAB308-807D-457D-B4E7-EC3103043BE6}"/>
                    </a:ext>
                  </a:extLst>
                </p:cNvPr>
                <p:cNvSpPr txBox="1"/>
                <p:nvPr/>
              </p:nvSpPr>
              <p:spPr>
                <a:xfrm>
                  <a:off x="5952448" y="3202511"/>
                  <a:ext cx="878926" cy="280812"/>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CMS</a:t>
                  </a:r>
                </a:p>
              </p:txBody>
            </p:sp>
          </p:grpSp>
        </p:grpSp>
        <p:cxnSp>
          <p:nvCxnSpPr>
            <p:cNvPr id="229" name="Connector: Elbow 228">
              <a:extLst>
                <a:ext uri="{FF2B5EF4-FFF2-40B4-BE49-F238E27FC236}">
                  <a16:creationId xmlns:a16="http://schemas.microsoft.com/office/drawing/2014/main" id="{46E00C91-8F26-4990-839F-37C8F049677C}"/>
                </a:ext>
              </a:extLst>
            </p:cNvPr>
            <p:cNvCxnSpPr>
              <a:cxnSpLocks/>
            </p:cNvCxnSpPr>
            <p:nvPr/>
          </p:nvCxnSpPr>
          <p:spPr>
            <a:xfrm flipV="1">
              <a:off x="4205656" y="1458301"/>
              <a:ext cx="1590260" cy="390760"/>
            </a:xfrm>
            <a:prstGeom prst="bentConnector3">
              <a:avLst>
                <a:gd name="adj1" fmla="val 72949"/>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078" name="Rectangle 2077">
              <a:extLst>
                <a:ext uri="{FF2B5EF4-FFF2-40B4-BE49-F238E27FC236}">
                  <a16:creationId xmlns:a16="http://schemas.microsoft.com/office/drawing/2014/main" id="{A050997B-5CEB-480F-A34B-B5EE4EF4CD53}"/>
                </a:ext>
              </a:extLst>
            </p:cNvPr>
            <p:cNvSpPr/>
            <p:nvPr/>
          </p:nvSpPr>
          <p:spPr>
            <a:xfrm>
              <a:off x="4754295" y="1693627"/>
              <a:ext cx="564542" cy="61414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184" name="Group 183">
              <a:extLst>
                <a:ext uri="{FF2B5EF4-FFF2-40B4-BE49-F238E27FC236}">
                  <a16:creationId xmlns:a16="http://schemas.microsoft.com/office/drawing/2014/main" id="{CE2EF79D-CE8C-4FBA-AC16-C68C52C1D8F8}"/>
                </a:ext>
              </a:extLst>
            </p:cNvPr>
            <p:cNvGrpSpPr/>
            <p:nvPr/>
          </p:nvGrpSpPr>
          <p:grpSpPr>
            <a:xfrm>
              <a:off x="11215714" y="2086684"/>
              <a:ext cx="974170" cy="985020"/>
              <a:chOff x="10435786" y="2860349"/>
              <a:chExt cx="974170" cy="985020"/>
            </a:xfrm>
          </p:grpSpPr>
          <p:sp>
            <p:nvSpPr>
              <p:cNvPr id="180" name="Rectangle 179">
                <a:extLst>
                  <a:ext uri="{FF2B5EF4-FFF2-40B4-BE49-F238E27FC236}">
                    <a16:creationId xmlns:a16="http://schemas.microsoft.com/office/drawing/2014/main" id="{3733D02A-1380-42A4-9451-266355B84175}"/>
                  </a:ext>
                </a:extLst>
              </p:cNvPr>
              <p:cNvSpPr/>
              <p:nvPr/>
            </p:nvSpPr>
            <p:spPr>
              <a:xfrm>
                <a:off x="10435786" y="2860349"/>
                <a:ext cx="974170" cy="97417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sp>
            <p:nvSpPr>
              <p:cNvPr id="183" name="Rectangle 182">
                <a:extLst>
                  <a:ext uri="{FF2B5EF4-FFF2-40B4-BE49-F238E27FC236}">
                    <a16:creationId xmlns:a16="http://schemas.microsoft.com/office/drawing/2014/main" id="{E1AA0B77-AFC5-461C-9ACA-1B26F324EAB0}"/>
                  </a:ext>
                </a:extLst>
              </p:cNvPr>
              <p:cNvSpPr/>
              <p:nvPr/>
            </p:nvSpPr>
            <p:spPr>
              <a:xfrm>
                <a:off x="10570799" y="3385345"/>
                <a:ext cx="704148"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Power </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BI</a:t>
                </a:r>
              </a:p>
            </p:txBody>
          </p:sp>
          <p:pic>
            <p:nvPicPr>
              <p:cNvPr id="2050" name="Picture 2" descr="Image result for power bi logo png">
                <a:extLst>
                  <a:ext uri="{FF2B5EF4-FFF2-40B4-BE49-F238E27FC236}">
                    <a16:creationId xmlns:a16="http://schemas.microsoft.com/office/drawing/2014/main" id="{6717A4CB-5305-4CBE-A5E0-BECFCC90A62B}"/>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709521" y="2940049"/>
                <a:ext cx="426700" cy="463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56">
              <a:extLst>
                <a:ext uri="{FF2B5EF4-FFF2-40B4-BE49-F238E27FC236}">
                  <a16:creationId xmlns:a16="http://schemas.microsoft.com/office/drawing/2014/main" id="{8BA9D44C-F02E-4C79-8C8B-1EBF016D9817}"/>
                </a:ext>
              </a:extLst>
            </p:cNvPr>
            <p:cNvGrpSpPr/>
            <p:nvPr/>
          </p:nvGrpSpPr>
          <p:grpSpPr>
            <a:xfrm>
              <a:off x="7354249" y="1119686"/>
              <a:ext cx="3913632" cy="978408"/>
              <a:chOff x="7255430" y="678435"/>
              <a:chExt cx="3913632" cy="978408"/>
            </a:xfrm>
          </p:grpSpPr>
          <p:sp>
            <p:nvSpPr>
              <p:cNvPr id="133" name="Rectangle 132">
                <a:extLst>
                  <a:ext uri="{FF2B5EF4-FFF2-40B4-BE49-F238E27FC236}">
                    <a16:creationId xmlns:a16="http://schemas.microsoft.com/office/drawing/2014/main" id="{7CFFC461-B7FA-44D1-B3EC-CC1970E6AFF9}"/>
                  </a:ext>
                </a:extLst>
              </p:cNvPr>
              <p:cNvSpPr/>
              <p:nvPr/>
            </p:nvSpPr>
            <p:spPr>
              <a:xfrm>
                <a:off x="7255430" y="678435"/>
                <a:ext cx="3913632" cy="978408"/>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grpSp>
            <p:nvGrpSpPr>
              <p:cNvPr id="156" name="Group 155">
                <a:extLst>
                  <a:ext uri="{FF2B5EF4-FFF2-40B4-BE49-F238E27FC236}">
                    <a16:creationId xmlns:a16="http://schemas.microsoft.com/office/drawing/2014/main" id="{A70A4681-F840-4E58-81F1-536EF89F8991}"/>
                  </a:ext>
                </a:extLst>
              </p:cNvPr>
              <p:cNvGrpSpPr/>
              <p:nvPr/>
            </p:nvGrpSpPr>
            <p:grpSpPr>
              <a:xfrm>
                <a:off x="7299742" y="780736"/>
                <a:ext cx="966970" cy="696649"/>
                <a:chOff x="7299742" y="780736"/>
                <a:chExt cx="966970" cy="696649"/>
              </a:xfrm>
            </p:grpSpPr>
            <p:sp>
              <p:nvSpPr>
                <p:cNvPr id="139" name="TextBox 138">
                  <a:extLst>
                    <a:ext uri="{FF2B5EF4-FFF2-40B4-BE49-F238E27FC236}">
                      <a16:creationId xmlns:a16="http://schemas.microsoft.com/office/drawing/2014/main" id="{5AB78F32-82AC-4599-AA5A-AF7AA921F5D0}"/>
                    </a:ext>
                  </a:extLst>
                </p:cNvPr>
                <p:cNvSpPr txBox="1"/>
                <p:nvPr/>
              </p:nvSpPr>
              <p:spPr>
                <a:xfrm>
                  <a:off x="7299742" y="1196572"/>
                  <a:ext cx="966970" cy="280813"/>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Structured</a:t>
                  </a:r>
                </a:p>
              </p:txBody>
            </p:sp>
            <p:pic>
              <p:nvPicPr>
                <p:cNvPr id="149" name="Picture 148">
                  <a:extLst>
                    <a:ext uri="{FF2B5EF4-FFF2-40B4-BE49-F238E27FC236}">
                      <a16:creationId xmlns:a16="http://schemas.microsoft.com/office/drawing/2014/main" id="{217BE55E-F642-4BAD-A302-AF631612A164}"/>
                    </a:ext>
                  </a:extLst>
                </p:cNvPr>
                <p:cNvPicPr>
                  <a:picLocks noChangeAspect="1"/>
                </p:cNvPicPr>
                <p:nvPr/>
              </p:nvPicPr>
              <p:blipFill>
                <a:blip r:embed="rId11"/>
                <a:stretch>
                  <a:fillRect/>
                </a:stretch>
              </p:blipFill>
              <p:spPr>
                <a:xfrm>
                  <a:off x="7625226" y="780736"/>
                  <a:ext cx="316000" cy="415456"/>
                </a:xfrm>
                <a:prstGeom prst="rect">
                  <a:avLst/>
                </a:prstGeom>
              </p:spPr>
            </p:pic>
          </p:grpSp>
          <p:grpSp>
            <p:nvGrpSpPr>
              <p:cNvPr id="154" name="Group 153">
                <a:extLst>
                  <a:ext uri="{FF2B5EF4-FFF2-40B4-BE49-F238E27FC236}">
                    <a16:creationId xmlns:a16="http://schemas.microsoft.com/office/drawing/2014/main" id="{A43BD841-08BC-4379-A258-EDB917843F50}"/>
                  </a:ext>
                </a:extLst>
              </p:cNvPr>
              <p:cNvGrpSpPr/>
              <p:nvPr/>
            </p:nvGrpSpPr>
            <p:grpSpPr>
              <a:xfrm>
                <a:off x="10349357" y="783389"/>
                <a:ext cx="771177" cy="693996"/>
                <a:chOff x="10349357" y="783389"/>
                <a:chExt cx="771177" cy="693996"/>
              </a:xfrm>
            </p:grpSpPr>
            <p:sp>
              <p:nvSpPr>
                <p:cNvPr id="145" name="TextBox 144">
                  <a:extLst>
                    <a:ext uri="{FF2B5EF4-FFF2-40B4-BE49-F238E27FC236}">
                      <a16:creationId xmlns:a16="http://schemas.microsoft.com/office/drawing/2014/main" id="{9853A595-48B3-444C-8928-A379BC9AC37F}"/>
                    </a:ext>
                  </a:extLst>
                </p:cNvPr>
                <p:cNvSpPr txBox="1"/>
                <p:nvPr/>
              </p:nvSpPr>
              <p:spPr>
                <a:xfrm>
                  <a:off x="10349357" y="1196572"/>
                  <a:ext cx="771177" cy="280813"/>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Storage</a:t>
                  </a:r>
                </a:p>
              </p:txBody>
            </p:sp>
            <p:pic>
              <p:nvPicPr>
                <p:cNvPr id="150" name="Picture 149">
                  <a:extLst>
                    <a:ext uri="{FF2B5EF4-FFF2-40B4-BE49-F238E27FC236}">
                      <a16:creationId xmlns:a16="http://schemas.microsoft.com/office/drawing/2014/main" id="{4F1FB2AC-BAB2-4A29-A831-55EDFB058326}"/>
                    </a:ext>
                  </a:extLst>
                </p:cNvPr>
                <p:cNvPicPr>
                  <a:picLocks noChangeAspect="1"/>
                </p:cNvPicPr>
                <p:nvPr/>
              </p:nvPicPr>
              <p:blipFill>
                <a:blip r:embed="rId12"/>
                <a:stretch>
                  <a:fillRect/>
                </a:stretch>
              </p:blipFill>
              <p:spPr>
                <a:xfrm>
                  <a:off x="10501983" y="783389"/>
                  <a:ext cx="465923" cy="397711"/>
                </a:xfrm>
                <a:prstGeom prst="rect">
                  <a:avLst/>
                </a:prstGeom>
              </p:spPr>
            </p:pic>
          </p:grpSp>
          <p:grpSp>
            <p:nvGrpSpPr>
              <p:cNvPr id="153" name="Group 152">
                <a:extLst>
                  <a:ext uri="{FF2B5EF4-FFF2-40B4-BE49-F238E27FC236}">
                    <a16:creationId xmlns:a16="http://schemas.microsoft.com/office/drawing/2014/main" id="{E5735050-5A34-4013-B69B-E0A0070EBB46}"/>
                  </a:ext>
                </a:extLst>
              </p:cNvPr>
              <p:cNvGrpSpPr/>
              <p:nvPr/>
            </p:nvGrpSpPr>
            <p:grpSpPr>
              <a:xfrm>
                <a:off x="9434268" y="783391"/>
                <a:ext cx="802927" cy="693993"/>
                <a:chOff x="9503099" y="783391"/>
                <a:chExt cx="802927" cy="693993"/>
              </a:xfrm>
            </p:grpSpPr>
            <p:sp>
              <p:nvSpPr>
                <p:cNvPr id="141" name="TextBox 140">
                  <a:extLst>
                    <a:ext uri="{FF2B5EF4-FFF2-40B4-BE49-F238E27FC236}">
                      <a16:creationId xmlns:a16="http://schemas.microsoft.com/office/drawing/2014/main" id="{32B3F3A4-2242-4AF6-A96F-880AACADF659}"/>
                    </a:ext>
                  </a:extLst>
                </p:cNvPr>
                <p:cNvSpPr txBox="1"/>
                <p:nvPr/>
              </p:nvSpPr>
              <p:spPr>
                <a:xfrm>
                  <a:off x="9503099" y="1196572"/>
                  <a:ext cx="802927" cy="280812"/>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Logging</a:t>
                  </a:r>
                </a:p>
              </p:txBody>
            </p:sp>
            <p:pic>
              <p:nvPicPr>
                <p:cNvPr id="151" name="Picture 150">
                  <a:extLst>
                    <a:ext uri="{FF2B5EF4-FFF2-40B4-BE49-F238E27FC236}">
                      <a16:creationId xmlns:a16="http://schemas.microsoft.com/office/drawing/2014/main" id="{77D4D630-D327-48CD-AB80-A20850157DE8}"/>
                    </a:ext>
                  </a:extLst>
                </p:cNvPr>
                <p:cNvPicPr>
                  <a:picLocks noChangeAspect="1"/>
                </p:cNvPicPr>
                <p:nvPr/>
              </p:nvPicPr>
              <p:blipFill>
                <a:blip r:embed="rId13"/>
                <a:stretch>
                  <a:fillRect/>
                </a:stretch>
              </p:blipFill>
              <p:spPr>
                <a:xfrm>
                  <a:off x="9671601" y="783391"/>
                  <a:ext cx="465922" cy="397710"/>
                </a:xfrm>
                <a:prstGeom prst="rect">
                  <a:avLst/>
                </a:prstGeom>
              </p:spPr>
            </p:pic>
          </p:grpSp>
          <p:grpSp>
            <p:nvGrpSpPr>
              <p:cNvPr id="155" name="Group 154">
                <a:extLst>
                  <a:ext uri="{FF2B5EF4-FFF2-40B4-BE49-F238E27FC236}">
                    <a16:creationId xmlns:a16="http://schemas.microsoft.com/office/drawing/2014/main" id="{DCC47FCD-4FDD-46C3-89DA-600057C5B818}"/>
                  </a:ext>
                </a:extLst>
              </p:cNvPr>
              <p:cNvGrpSpPr/>
              <p:nvPr/>
            </p:nvGrpSpPr>
            <p:grpSpPr>
              <a:xfrm>
                <a:off x="8364147" y="776916"/>
                <a:ext cx="965206" cy="879681"/>
                <a:chOff x="8385894" y="776916"/>
                <a:chExt cx="965206" cy="879681"/>
              </a:xfrm>
            </p:grpSpPr>
            <p:sp>
              <p:nvSpPr>
                <p:cNvPr id="143" name="TextBox 142">
                  <a:extLst>
                    <a:ext uri="{FF2B5EF4-FFF2-40B4-BE49-F238E27FC236}">
                      <a16:creationId xmlns:a16="http://schemas.microsoft.com/office/drawing/2014/main" id="{13C72481-30BE-4890-A9CF-DD8B86357AEE}"/>
                    </a:ext>
                  </a:extLst>
                </p:cNvPr>
                <p:cNvSpPr txBox="1"/>
                <p:nvPr/>
              </p:nvSpPr>
              <p:spPr>
                <a:xfrm>
                  <a:off x="8385894" y="1196572"/>
                  <a:ext cx="965206" cy="460025"/>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Document</a:t>
                  </a:r>
                  <a:br>
                    <a:rPr lang="en-US" sz="1176" dirty="0"/>
                  </a:br>
                  <a:r>
                    <a:rPr lang="en-US" sz="1176" dirty="0"/>
                    <a:t>database</a:t>
                  </a:r>
                </a:p>
              </p:txBody>
            </p:sp>
            <p:pic>
              <p:nvPicPr>
                <p:cNvPr id="152" name="Picture 151">
                  <a:extLst>
                    <a:ext uri="{FF2B5EF4-FFF2-40B4-BE49-F238E27FC236}">
                      <a16:creationId xmlns:a16="http://schemas.microsoft.com/office/drawing/2014/main" id="{7244D164-A29A-49EA-BB5B-9DFEEB000F92}"/>
                    </a:ext>
                  </a:extLst>
                </p:cNvPr>
                <p:cNvPicPr>
                  <a:picLocks noChangeAspect="1"/>
                </p:cNvPicPr>
                <p:nvPr/>
              </p:nvPicPr>
              <p:blipFill>
                <a:blip r:embed="rId14"/>
                <a:stretch>
                  <a:fillRect/>
                </a:stretch>
              </p:blipFill>
              <p:spPr>
                <a:xfrm>
                  <a:off x="8707398" y="776916"/>
                  <a:ext cx="322195" cy="421658"/>
                </a:xfrm>
                <a:prstGeom prst="rect">
                  <a:avLst/>
                </a:prstGeom>
              </p:spPr>
            </p:pic>
          </p:grpSp>
        </p:grpSp>
        <p:cxnSp>
          <p:nvCxnSpPr>
            <p:cNvPr id="189" name="Straight Arrow Connector 188">
              <a:extLst>
                <a:ext uri="{FF2B5EF4-FFF2-40B4-BE49-F238E27FC236}">
                  <a16:creationId xmlns:a16="http://schemas.microsoft.com/office/drawing/2014/main" id="{E663EBB9-0EB6-4ECA-A8D3-1E2E780EC8FC}"/>
                </a:ext>
              </a:extLst>
            </p:cNvPr>
            <p:cNvCxnSpPr>
              <a:cxnSpLocks/>
            </p:cNvCxnSpPr>
            <p:nvPr/>
          </p:nvCxnSpPr>
          <p:spPr>
            <a:xfrm flipV="1">
              <a:off x="10814562" y="1913860"/>
              <a:ext cx="0" cy="115770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67D2DEC6-277E-49EC-9464-75765FAA16D7}"/>
                </a:ext>
              </a:extLst>
            </p:cNvPr>
            <p:cNvSpPr/>
            <p:nvPr/>
          </p:nvSpPr>
          <p:spPr>
            <a:xfrm>
              <a:off x="10442732" y="2211572"/>
              <a:ext cx="744279" cy="6698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71" name="Group 70">
              <a:extLst>
                <a:ext uri="{FF2B5EF4-FFF2-40B4-BE49-F238E27FC236}">
                  <a16:creationId xmlns:a16="http://schemas.microsoft.com/office/drawing/2014/main" id="{8770A9C2-EE4F-412C-BC54-4F0616733783}"/>
                </a:ext>
              </a:extLst>
            </p:cNvPr>
            <p:cNvGrpSpPr/>
            <p:nvPr/>
          </p:nvGrpSpPr>
          <p:grpSpPr>
            <a:xfrm>
              <a:off x="5616507" y="4990213"/>
              <a:ext cx="974170" cy="985020"/>
              <a:chOff x="5020230" y="4454573"/>
              <a:chExt cx="974170" cy="985020"/>
            </a:xfrm>
          </p:grpSpPr>
          <p:sp>
            <p:nvSpPr>
              <p:cNvPr id="59" name="Rectangle 58">
                <a:extLst>
                  <a:ext uri="{FF2B5EF4-FFF2-40B4-BE49-F238E27FC236}">
                    <a16:creationId xmlns:a16="http://schemas.microsoft.com/office/drawing/2014/main" id="{3C186EEB-16E1-4511-9E11-D6A141F95D57}"/>
                  </a:ext>
                </a:extLst>
              </p:cNvPr>
              <p:cNvSpPr/>
              <p:nvPr/>
            </p:nvSpPr>
            <p:spPr>
              <a:xfrm>
                <a:off x="5020230" y="4454573"/>
                <a:ext cx="974170" cy="97417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grpSp>
            <p:nvGrpSpPr>
              <p:cNvPr id="70" name="Group 69">
                <a:extLst>
                  <a:ext uri="{FF2B5EF4-FFF2-40B4-BE49-F238E27FC236}">
                    <a16:creationId xmlns:a16="http://schemas.microsoft.com/office/drawing/2014/main" id="{CD99E974-8669-4243-89C5-788661E822CC}"/>
                  </a:ext>
                </a:extLst>
              </p:cNvPr>
              <p:cNvGrpSpPr/>
              <p:nvPr/>
            </p:nvGrpSpPr>
            <p:grpSpPr>
              <a:xfrm>
                <a:off x="5095268" y="4517115"/>
                <a:ext cx="824093" cy="922478"/>
                <a:chOff x="5073042" y="4553091"/>
                <a:chExt cx="824093" cy="922478"/>
              </a:xfrm>
            </p:grpSpPr>
            <p:pic>
              <p:nvPicPr>
                <p:cNvPr id="64" name="Picture 63">
                  <a:extLst>
                    <a:ext uri="{FF2B5EF4-FFF2-40B4-BE49-F238E27FC236}">
                      <a16:creationId xmlns:a16="http://schemas.microsoft.com/office/drawing/2014/main" id="{E367DE5D-3BA4-4892-94DE-0922DDF8FEA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215509" y="4553091"/>
                  <a:ext cx="472276" cy="497627"/>
                </a:xfrm>
                <a:prstGeom prst="rect">
                  <a:avLst/>
                </a:prstGeom>
              </p:spPr>
            </p:pic>
            <p:sp>
              <p:nvSpPr>
                <p:cNvPr id="69" name="Rectangle 68">
                  <a:extLst>
                    <a:ext uri="{FF2B5EF4-FFF2-40B4-BE49-F238E27FC236}">
                      <a16:creationId xmlns:a16="http://schemas.microsoft.com/office/drawing/2014/main" id="{BE526B98-B719-42F1-9E97-EDF2088C851A}"/>
                    </a:ext>
                  </a:extLst>
                </p:cNvPr>
                <p:cNvSpPr/>
                <p:nvPr/>
              </p:nvSpPr>
              <p:spPr>
                <a:xfrm>
                  <a:off x="5073042" y="5015545"/>
                  <a:ext cx="824093"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Weather</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service</a:t>
                  </a:r>
                </a:p>
              </p:txBody>
            </p:sp>
          </p:grpSp>
        </p:grpSp>
        <p:grpSp>
          <p:nvGrpSpPr>
            <p:cNvPr id="84" name="Group 83">
              <a:extLst>
                <a:ext uri="{FF2B5EF4-FFF2-40B4-BE49-F238E27FC236}">
                  <a16:creationId xmlns:a16="http://schemas.microsoft.com/office/drawing/2014/main" id="{25DABE11-6C47-402A-9853-7190BB22DF7C}"/>
                </a:ext>
              </a:extLst>
            </p:cNvPr>
            <p:cNvGrpSpPr/>
            <p:nvPr/>
          </p:nvGrpSpPr>
          <p:grpSpPr>
            <a:xfrm>
              <a:off x="6700737" y="4999422"/>
              <a:ext cx="3913632" cy="978408"/>
              <a:chOff x="7198280" y="4717035"/>
              <a:chExt cx="3913632" cy="978408"/>
            </a:xfrm>
          </p:grpSpPr>
          <p:sp>
            <p:nvSpPr>
              <p:cNvPr id="68" name="Rectangle 67">
                <a:extLst>
                  <a:ext uri="{FF2B5EF4-FFF2-40B4-BE49-F238E27FC236}">
                    <a16:creationId xmlns:a16="http://schemas.microsoft.com/office/drawing/2014/main" id="{540F0C80-D261-432C-9759-7EF73645AD5C}"/>
                  </a:ext>
                </a:extLst>
              </p:cNvPr>
              <p:cNvSpPr/>
              <p:nvPr/>
            </p:nvSpPr>
            <p:spPr>
              <a:xfrm>
                <a:off x="7198280" y="4717035"/>
                <a:ext cx="3913632" cy="978408"/>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grpSp>
            <p:nvGrpSpPr>
              <p:cNvPr id="78" name="Group 77">
                <a:extLst>
                  <a:ext uri="{FF2B5EF4-FFF2-40B4-BE49-F238E27FC236}">
                    <a16:creationId xmlns:a16="http://schemas.microsoft.com/office/drawing/2014/main" id="{6F7B6387-2832-4252-B38E-20EC87345ABD}"/>
                  </a:ext>
                </a:extLst>
              </p:cNvPr>
              <p:cNvGrpSpPr/>
              <p:nvPr/>
            </p:nvGrpSpPr>
            <p:grpSpPr>
              <a:xfrm>
                <a:off x="10337184" y="4786854"/>
                <a:ext cx="681218" cy="908342"/>
                <a:chOff x="9759334" y="4717004"/>
                <a:chExt cx="681218" cy="908342"/>
              </a:xfrm>
            </p:grpSpPr>
            <p:pic>
              <p:nvPicPr>
                <p:cNvPr id="60" name="Picture 59">
                  <a:extLst>
                    <a:ext uri="{FF2B5EF4-FFF2-40B4-BE49-F238E27FC236}">
                      <a16:creationId xmlns:a16="http://schemas.microsoft.com/office/drawing/2014/main" id="{01813629-938C-497C-B563-00754B58127E}"/>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59356" y="4717004"/>
                  <a:ext cx="481175" cy="476057"/>
                </a:xfrm>
                <a:prstGeom prst="rect">
                  <a:avLst/>
                </a:prstGeom>
              </p:spPr>
            </p:pic>
            <p:sp>
              <p:nvSpPr>
                <p:cNvPr id="72" name="TextBox 71">
                  <a:extLst>
                    <a:ext uri="{FF2B5EF4-FFF2-40B4-BE49-F238E27FC236}">
                      <a16:creationId xmlns:a16="http://schemas.microsoft.com/office/drawing/2014/main" id="{CECD1922-B658-41FE-952A-2474212F722A}"/>
                    </a:ext>
                  </a:extLst>
                </p:cNvPr>
                <p:cNvSpPr txBox="1"/>
                <p:nvPr/>
              </p:nvSpPr>
              <p:spPr>
                <a:xfrm>
                  <a:off x="9759334" y="5165322"/>
                  <a:ext cx="681218" cy="460024"/>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Visual </a:t>
                  </a:r>
                  <a:br>
                    <a:rPr lang="en-US" sz="1176" dirty="0"/>
                  </a:br>
                  <a:r>
                    <a:rPr lang="en-US" sz="1176" dirty="0"/>
                    <a:t>Studio</a:t>
                  </a:r>
                </a:p>
              </p:txBody>
            </p:sp>
          </p:grpSp>
          <p:grpSp>
            <p:nvGrpSpPr>
              <p:cNvPr id="77" name="Group 76">
                <a:extLst>
                  <a:ext uri="{FF2B5EF4-FFF2-40B4-BE49-F238E27FC236}">
                    <a16:creationId xmlns:a16="http://schemas.microsoft.com/office/drawing/2014/main" id="{25A6F5EB-2B17-4B88-923B-A1E9D36C9455}"/>
                  </a:ext>
                </a:extLst>
              </p:cNvPr>
              <p:cNvGrpSpPr/>
              <p:nvPr/>
            </p:nvGrpSpPr>
            <p:grpSpPr>
              <a:xfrm>
                <a:off x="8193803" y="4790516"/>
                <a:ext cx="1235082" cy="904679"/>
                <a:chOff x="8090951" y="4828616"/>
                <a:chExt cx="1235082" cy="904679"/>
              </a:xfrm>
            </p:grpSpPr>
            <p:pic>
              <p:nvPicPr>
                <p:cNvPr id="61" name="Picture 60">
                  <a:extLst>
                    <a:ext uri="{FF2B5EF4-FFF2-40B4-BE49-F238E27FC236}">
                      <a16:creationId xmlns:a16="http://schemas.microsoft.com/office/drawing/2014/main" id="{0490821A-06FB-459E-A5DA-A9F9073140C1}"/>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67904" y="4828616"/>
                  <a:ext cx="481175" cy="482893"/>
                </a:xfrm>
                <a:prstGeom prst="rect">
                  <a:avLst/>
                </a:prstGeom>
              </p:spPr>
            </p:pic>
            <p:sp>
              <p:nvSpPr>
                <p:cNvPr id="73" name="TextBox 72">
                  <a:extLst>
                    <a:ext uri="{FF2B5EF4-FFF2-40B4-BE49-F238E27FC236}">
                      <a16:creationId xmlns:a16="http://schemas.microsoft.com/office/drawing/2014/main" id="{4AF30BD1-FB00-4701-9536-13457F79D519}"/>
                    </a:ext>
                  </a:extLst>
                </p:cNvPr>
                <p:cNvSpPr txBox="1"/>
                <p:nvPr/>
              </p:nvSpPr>
              <p:spPr>
                <a:xfrm>
                  <a:off x="8090951" y="5273271"/>
                  <a:ext cx="1235082" cy="460024"/>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Visual Studio</a:t>
                  </a:r>
                  <a:br>
                    <a:rPr lang="en-US" sz="1176" dirty="0"/>
                  </a:br>
                  <a:r>
                    <a:rPr lang="en-US" sz="1176" dirty="0"/>
                    <a:t>Team Services</a:t>
                  </a:r>
                </a:p>
              </p:txBody>
            </p:sp>
          </p:grpSp>
          <p:grpSp>
            <p:nvGrpSpPr>
              <p:cNvPr id="76" name="Group 75">
                <a:extLst>
                  <a:ext uri="{FF2B5EF4-FFF2-40B4-BE49-F238E27FC236}">
                    <a16:creationId xmlns:a16="http://schemas.microsoft.com/office/drawing/2014/main" id="{535AC789-4FC6-4C7E-A359-45F86822A64E}"/>
                  </a:ext>
                </a:extLst>
              </p:cNvPr>
              <p:cNvGrpSpPr/>
              <p:nvPr/>
            </p:nvGrpSpPr>
            <p:grpSpPr>
              <a:xfrm>
                <a:off x="9445066" y="4785476"/>
                <a:ext cx="804690" cy="730508"/>
                <a:chOff x="8389549" y="5630026"/>
                <a:chExt cx="804690" cy="730508"/>
              </a:xfrm>
            </p:grpSpPr>
            <p:pic>
              <p:nvPicPr>
                <p:cNvPr id="67" name="Picture 4" descr="Image result for xamarin logo site:microsoft.com">
                  <a:extLst>
                    <a:ext uri="{FF2B5EF4-FFF2-40B4-BE49-F238E27FC236}">
                      <a16:creationId xmlns:a16="http://schemas.microsoft.com/office/drawing/2014/main" id="{ADE1D8CD-6BF8-40D7-9264-4D65A2DBAD8A}"/>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8500200" y="5630026"/>
                  <a:ext cx="583384" cy="446924"/>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A3ABA5BE-9A2E-4D6B-856E-C10FD48630D2}"/>
                    </a:ext>
                  </a:extLst>
                </p:cNvPr>
                <p:cNvSpPr txBox="1"/>
                <p:nvPr/>
              </p:nvSpPr>
              <p:spPr>
                <a:xfrm>
                  <a:off x="8389549" y="6079722"/>
                  <a:ext cx="804690" cy="280812"/>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Xamarin</a:t>
                  </a:r>
                </a:p>
              </p:txBody>
            </p:sp>
          </p:grpSp>
          <p:grpSp>
            <p:nvGrpSpPr>
              <p:cNvPr id="79" name="Group 78">
                <a:extLst>
                  <a:ext uri="{FF2B5EF4-FFF2-40B4-BE49-F238E27FC236}">
                    <a16:creationId xmlns:a16="http://schemas.microsoft.com/office/drawing/2014/main" id="{C92489DA-891E-451F-B7E2-D1CEBF16B851}"/>
                  </a:ext>
                </a:extLst>
              </p:cNvPr>
              <p:cNvGrpSpPr/>
              <p:nvPr/>
            </p:nvGrpSpPr>
            <p:grpSpPr>
              <a:xfrm>
                <a:off x="7236417" y="4813663"/>
                <a:ext cx="979317" cy="881534"/>
                <a:chOff x="7236417" y="4832713"/>
                <a:chExt cx="979317" cy="881534"/>
              </a:xfrm>
            </p:grpSpPr>
            <p:pic>
              <p:nvPicPr>
                <p:cNvPr id="63" name="Picture 8" descr="Image result for Xamarin Test Cloud icon site:xamarin.com">
                  <a:extLst>
                    <a:ext uri="{FF2B5EF4-FFF2-40B4-BE49-F238E27FC236}">
                      <a16:creationId xmlns:a16="http://schemas.microsoft.com/office/drawing/2014/main" id="{0F83F895-DDAF-4EB7-8E7B-249FD041819E}"/>
                    </a:ext>
                  </a:extLst>
                </p:cNvPr>
                <p:cNvPicPr>
                  <a:picLocks noChangeAspect="1" noChangeArrowheads="1"/>
                </p:cNvPicPr>
                <p:nvPr/>
              </p:nvPicPr>
              <p:blipFill>
                <a:blip r:embed="rId19"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518466" y="4832713"/>
                  <a:ext cx="415219" cy="43077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4ED0A140-FCC4-488B-BA39-D7E48F8FBD7F}"/>
                    </a:ext>
                  </a:extLst>
                </p:cNvPr>
                <p:cNvSpPr txBox="1"/>
                <p:nvPr/>
              </p:nvSpPr>
              <p:spPr>
                <a:xfrm>
                  <a:off x="7236417" y="5254222"/>
                  <a:ext cx="979317" cy="460025"/>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Xamarin</a:t>
                  </a:r>
                  <a:br>
                    <a:rPr lang="en-US" sz="1176" dirty="0"/>
                  </a:br>
                  <a:r>
                    <a:rPr lang="en-US" sz="1176" dirty="0"/>
                    <a:t>Test Cloud</a:t>
                  </a:r>
                </a:p>
              </p:txBody>
            </p:sp>
          </p:grpSp>
        </p:grpSp>
        <p:grpSp>
          <p:nvGrpSpPr>
            <p:cNvPr id="176" name="Group 175">
              <a:extLst>
                <a:ext uri="{FF2B5EF4-FFF2-40B4-BE49-F238E27FC236}">
                  <a16:creationId xmlns:a16="http://schemas.microsoft.com/office/drawing/2014/main" id="{1AC903BA-07CA-4844-B239-D52973863911}"/>
                </a:ext>
              </a:extLst>
            </p:cNvPr>
            <p:cNvGrpSpPr/>
            <p:nvPr/>
          </p:nvGrpSpPr>
          <p:grpSpPr>
            <a:xfrm>
              <a:off x="10357785" y="2255232"/>
              <a:ext cx="917743" cy="645085"/>
              <a:chOff x="7564719" y="1579776"/>
              <a:chExt cx="917743" cy="645085"/>
            </a:xfrm>
          </p:grpSpPr>
          <p:pic>
            <p:nvPicPr>
              <p:cNvPr id="177" name="Picture 176">
                <a:extLst>
                  <a:ext uri="{FF2B5EF4-FFF2-40B4-BE49-F238E27FC236}">
                    <a16:creationId xmlns:a16="http://schemas.microsoft.com/office/drawing/2014/main" id="{5366BBAB-CB50-43E3-BABE-C791C8967662}"/>
                  </a:ext>
                </a:extLst>
              </p:cNvPr>
              <p:cNvPicPr>
                <a:picLocks noChangeAspect="1"/>
              </p:cNvPicPr>
              <p:nvPr/>
            </p:nvPicPr>
            <p:blipFill>
              <a:blip r:embed="rId20"/>
              <a:stretch>
                <a:fillRect/>
              </a:stretch>
            </p:blipFill>
            <p:spPr>
              <a:xfrm>
                <a:off x="7817120" y="1579776"/>
                <a:ext cx="402716" cy="374909"/>
              </a:xfrm>
              <a:prstGeom prst="rect">
                <a:avLst/>
              </a:prstGeom>
            </p:spPr>
          </p:pic>
          <p:sp>
            <p:nvSpPr>
              <p:cNvPr id="178" name="TextBox 177">
                <a:extLst>
                  <a:ext uri="{FF2B5EF4-FFF2-40B4-BE49-F238E27FC236}">
                    <a16:creationId xmlns:a16="http://schemas.microsoft.com/office/drawing/2014/main" id="{535A3461-A14B-42F1-BC7E-2606193C2266}"/>
                  </a:ext>
                </a:extLst>
              </p:cNvPr>
              <p:cNvSpPr txBox="1"/>
              <p:nvPr/>
            </p:nvSpPr>
            <p:spPr>
              <a:xfrm>
                <a:off x="7564719" y="1945972"/>
                <a:ext cx="917743" cy="278889"/>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Functions</a:t>
                </a:r>
              </a:p>
            </p:txBody>
          </p:sp>
        </p:grpSp>
        <p:grpSp>
          <p:nvGrpSpPr>
            <p:cNvPr id="118" name="Group 117">
              <a:extLst>
                <a:ext uri="{FF2B5EF4-FFF2-40B4-BE49-F238E27FC236}">
                  <a16:creationId xmlns:a16="http://schemas.microsoft.com/office/drawing/2014/main" id="{4C9E8BBE-BB25-4724-9943-6B36B4F29BCA}"/>
                </a:ext>
              </a:extLst>
            </p:cNvPr>
            <p:cNvGrpSpPr/>
            <p:nvPr/>
          </p:nvGrpSpPr>
          <p:grpSpPr>
            <a:xfrm>
              <a:off x="8525111" y="3074871"/>
              <a:ext cx="1115169" cy="802853"/>
              <a:chOff x="8550703" y="1292502"/>
              <a:chExt cx="1115169" cy="802853"/>
            </a:xfrm>
          </p:grpSpPr>
          <p:sp>
            <p:nvSpPr>
              <p:cNvPr id="103" name="TextBox 102">
                <a:extLst>
                  <a:ext uri="{FF2B5EF4-FFF2-40B4-BE49-F238E27FC236}">
                    <a16:creationId xmlns:a16="http://schemas.microsoft.com/office/drawing/2014/main" id="{DF0B7C45-6606-4DB5-944A-019C25B0A1C6}"/>
                  </a:ext>
                </a:extLst>
              </p:cNvPr>
              <p:cNvSpPr txBox="1"/>
              <p:nvPr/>
            </p:nvSpPr>
            <p:spPr>
              <a:xfrm>
                <a:off x="8550703" y="1635330"/>
                <a:ext cx="1115169" cy="460025"/>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Application insights</a:t>
                </a:r>
              </a:p>
            </p:txBody>
          </p:sp>
          <p:pic>
            <p:nvPicPr>
              <p:cNvPr id="104" name="Picture 103">
                <a:extLst>
                  <a:ext uri="{FF2B5EF4-FFF2-40B4-BE49-F238E27FC236}">
                    <a16:creationId xmlns:a16="http://schemas.microsoft.com/office/drawing/2014/main" id="{FB5B4C04-3702-42D0-A92C-21E8846CFAC9}"/>
                  </a:ext>
                </a:extLst>
              </p:cNvPr>
              <p:cNvPicPr>
                <a:picLocks noChangeAspect="1"/>
              </p:cNvPicPr>
              <p:nvPr/>
            </p:nvPicPr>
            <p:blipFill>
              <a:blip r:embed="rId21"/>
              <a:stretch>
                <a:fillRect/>
              </a:stretch>
            </p:blipFill>
            <p:spPr>
              <a:xfrm>
                <a:off x="8995483" y="1292502"/>
                <a:ext cx="225609" cy="348938"/>
              </a:xfrm>
              <a:prstGeom prst="rect">
                <a:avLst/>
              </a:prstGeom>
            </p:spPr>
          </p:pic>
        </p:grpSp>
        <p:grpSp>
          <p:nvGrpSpPr>
            <p:cNvPr id="119" name="Group 118">
              <a:extLst>
                <a:ext uri="{FF2B5EF4-FFF2-40B4-BE49-F238E27FC236}">
                  <a16:creationId xmlns:a16="http://schemas.microsoft.com/office/drawing/2014/main" id="{8527E7A1-26E5-40DF-A6F4-AF488E76A635}"/>
                </a:ext>
              </a:extLst>
            </p:cNvPr>
            <p:cNvGrpSpPr/>
            <p:nvPr/>
          </p:nvGrpSpPr>
          <p:grpSpPr>
            <a:xfrm>
              <a:off x="7697509" y="3050995"/>
              <a:ext cx="941978" cy="645085"/>
              <a:chOff x="7538951" y="1579776"/>
              <a:chExt cx="941978" cy="645085"/>
            </a:xfrm>
          </p:grpSpPr>
          <p:pic>
            <p:nvPicPr>
              <p:cNvPr id="109" name="Picture 108">
                <a:extLst>
                  <a:ext uri="{FF2B5EF4-FFF2-40B4-BE49-F238E27FC236}">
                    <a16:creationId xmlns:a16="http://schemas.microsoft.com/office/drawing/2014/main" id="{5945980D-8E98-4BCD-9F86-1A647F51ACF7}"/>
                  </a:ext>
                </a:extLst>
              </p:cNvPr>
              <p:cNvPicPr>
                <a:picLocks noChangeAspect="1"/>
              </p:cNvPicPr>
              <p:nvPr/>
            </p:nvPicPr>
            <p:blipFill>
              <a:blip r:embed="rId20"/>
              <a:stretch>
                <a:fillRect/>
              </a:stretch>
            </p:blipFill>
            <p:spPr>
              <a:xfrm>
                <a:off x="7817120" y="1579776"/>
                <a:ext cx="402716" cy="374909"/>
              </a:xfrm>
              <a:prstGeom prst="rect">
                <a:avLst/>
              </a:prstGeom>
            </p:spPr>
          </p:pic>
          <p:sp>
            <p:nvSpPr>
              <p:cNvPr id="110" name="TextBox 109">
                <a:extLst>
                  <a:ext uri="{FF2B5EF4-FFF2-40B4-BE49-F238E27FC236}">
                    <a16:creationId xmlns:a16="http://schemas.microsoft.com/office/drawing/2014/main" id="{D4D74D86-0878-4FAE-85D4-23C77618EAB9}"/>
                  </a:ext>
                </a:extLst>
              </p:cNvPr>
              <p:cNvSpPr txBox="1"/>
              <p:nvPr/>
            </p:nvSpPr>
            <p:spPr>
              <a:xfrm>
                <a:off x="7538951" y="1945972"/>
                <a:ext cx="941978" cy="278889"/>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Functions</a:t>
                </a:r>
              </a:p>
            </p:txBody>
          </p:sp>
        </p:grpSp>
        <p:pic>
          <p:nvPicPr>
            <p:cNvPr id="114" name="Picture 113">
              <a:extLst>
                <a:ext uri="{FF2B5EF4-FFF2-40B4-BE49-F238E27FC236}">
                  <a16:creationId xmlns:a16="http://schemas.microsoft.com/office/drawing/2014/main" id="{830C2B9F-F67A-4A8F-9816-44876CC98D27}"/>
                </a:ext>
              </a:extLst>
            </p:cNvPr>
            <p:cNvPicPr>
              <a:picLocks noChangeAspect="1"/>
            </p:cNvPicPr>
            <p:nvPr/>
          </p:nvPicPr>
          <p:blipFill>
            <a:blip r:embed="rId6"/>
            <a:stretch>
              <a:fillRect/>
            </a:stretch>
          </p:blipFill>
          <p:spPr>
            <a:xfrm>
              <a:off x="7041338" y="4262258"/>
              <a:ext cx="371334" cy="371621"/>
            </a:xfrm>
            <a:prstGeom prst="rect">
              <a:avLst/>
            </a:prstGeom>
          </p:spPr>
        </p:pic>
        <p:sp>
          <p:nvSpPr>
            <p:cNvPr id="115" name="TextBox 114">
              <a:extLst>
                <a:ext uri="{FF2B5EF4-FFF2-40B4-BE49-F238E27FC236}">
                  <a16:creationId xmlns:a16="http://schemas.microsoft.com/office/drawing/2014/main" id="{D731D5D1-94C9-4350-AF50-0D6AEB64F955}"/>
                </a:ext>
              </a:extLst>
            </p:cNvPr>
            <p:cNvSpPr txBox="1"/>
            <p:nvPr/>
          </p:nvSpPr>
          <p:spPr>
            <a:xfrm>
              <a:off x="7431975" y="4235702"/>
              <a:ext cx="878926" cy="460024"/>
            </a:xfrm>
            <a:prstGeom prst="rect">
              <a:avLst/>
            </a:prstGeom>
            <a:noFill/>
          </p:spPr>
          <p:txBody>
            <a:bodyPr wrap="square" rtlCol="0">
              <a:spAutoFit/>
            </a:bodyPr>
            <a:lstStyle/>
            <a:p>
              <a:pP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App Service</a:t>
              </a:r>
            </a:p>
          </p:txBody>
        </p:sp>
        <p:grpSp>
          <p:nvGrpSpPr>
            <p:cNvPr id="175" name="Group 174">
              <a:extLst>
                <a:ext uri="{FF2B5EF4-FFF2-40B4-BE49-F238E27FC236}">
                  <a16:creationId xmlns:a16="http://schemas.microsoft.com/office/drawing/2014/main" id="{ED64DD11-6DA1-4AED-A303-87E929EC26B1}"/>
                </a:ext>
              </a:extLst>
            </p:cNvPr>
            <p:cNvGrpSpPr/>
            <p:nvPr/>
          </p:nvGrpSpPr>
          <p:grpSpPr>
            <a:xfrm>
              <a:off x="9585131" y="2992230"/>
              <a:ext cx="1659206" cy="1676400"/>
              <a:chOff x="7924800" y="2895600"/>
              <a:chExt cx="1659206" cy="1676400"/>
            </a:xfrm>
          </p:grpSpPr>
          <p:sp>
            <p:nvSpPr>
              <p:cNvPr id="174" name="Rectangle 173">
                <a:extLst>
                  <a:ext uri="{FF2B5EF4-FFF2-40B4-BE49-F238E27FC236}">
                    <a16:creationId xmlns:a16="http://schemas.microsoft.com/office/drawing/2014/main" id="{918ED6EF-C7AD-41D1-8BD1-1E27AB283B9D}"/>
                  </a:ext>
                </a:extLst>
              </p:cNvPr>
              <p:cNvSpPr/>
              <p:nvPr/>
            </p:nvSpPr>
            <p:spPr>
              <a:xfrm>
                <a:off x="7924800" y="2895600"/>
                <a:ext cx="1631950" cy="1676400"/>
              </a:xfrm>
              <a:prstGeom prst="rect">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167" name="Group 166">
                <a:extLst>
                  <a:ext uri="{FF2B5EF4-FFF2-40B4-BE49-F238E27FC236}">
                    <a16:creationId xmlns:a16="http://schemas.microsoft.com/office/drawing/2014/main" id="{E19386FD-DF1C-46F6-A1F3-373513E801DB}"/>
                  </a:ext>
                </a:extLst>
              </p:cNvPr>
              <p:cNvGrpSpPr/>
              <p:nvPr/>
            </p:nvGrpSpPr>
            <p:grpSpPr>
              <a:xfrm>
                <a:off x="8286127" y="3750796"/>
                <a:ext cx="896413" cy="775007"/>
                <a:chOff x="10680077" y="3548524"/>
                <a:chExt cx="896413" cy="775007"/>
              </a:xfrm>
            </p:grpSpPr>
            <p:pic>
              <p:nvPicPr>
                <p:cNvPr id="158" name="Picture 157">
                  <a:extLst>
                    <a:ext uri="{FF2B5EF4-FFF2-40B4-BE49-F238E27FC236}">
                      <a16:creationId xmlns:a16="http://schemas.microsoft.com/office/drawing/2014/main" id="{5AFB3748-2A10-4933-AB92-25820D7DB389}"/>
                    </a:ext>
                  </a:extLst>
                </p:cNvPr>
                <p:cNvPicPr>
                  <a:picLocks noChangeAspect="1"/>
                </p:cNvPicPr>
                <p:nvPr/>
              </p:nvPicPr>
              <p:blipFill>
                <a:blip r:embed="rId22"/>
                <a:stretch>
                  <a:fillRect/>
                </a:stretch>
              </p:blipFill>
              <p:spPr>
                <a:xfrm>
                  <a:off x="10868823" y="3548524"/>
                  <a:ext cx="518920" cy="305482"/>
                </a:xfrm>
                <a:prstGeom prst="rect">
                  <a:avLst/>
                </a:prstGeom>
              </p:spPr>
            </p:pic>
            <p:sp>
              <p:nvSpPr>
                <p:cNvPr id="159" name="TextBox 158">
                  <a:extLst>
                    <a:ext uri="{FF2B5EF4-FFF2-40B4-BE49-F238E27FC236}">
                      <a16:creationId xmlns:a16="http://schemas.microsoft.com/office/drawing/2014/main" id="{D956C39E-0891-4CC2-B0F1-81B5355BB7BA}"/>
                    </a:ext>
                  </a:extLst>
                </p:cNvPr>
                <p:cNvSpPr txBox="1"/>
                <p:nvPr/>
              </p:nvSpPr>
              <p:spPr>
                <a:xfrm>
                  <a:off x="10680077" y="3863507"/>
                  <a:ext cx="896413" cy="460024"/>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Cognitive</a:t>
                  </a:r>
                  <a:br>
                    <a:rPr lang="en-US" sz="1176" dirty="0"/>
                  </a:br>
                  <a:r>
                    <a:rPr lang="en-US" sz="1176" dirty="0"/>
                    <a:t>Services</a:t>
                  </a:r>
                </a:p>
              </p:txBody>
            </p:sp>
          </p:grpSp>
          <p:grpSp>
            <p:nvGrpSpPr>
              <p:cNvPr id="172" name="Group 171">
                <a:extLst>
                  <a:ext uri="{FF2B5EF4-FFF2-40B4-BE49-F238E27FC236}">
                    <a16:creationId xmlns:a16="http://schemas.microsoft.com/office/drawing/2014/main" id="{30333B16-DE40-456C-A465-EC2A0EE62FB6}"/>
                  </a:ext>
                </a:extLst>
              </p:cNvPr>
              <p:cNvGrpSpPr/>
              <p:nvPr/>
            </p:nvGrpSpPr>
            <p:grpSpPr>
              <a:xfrm>
                <a:off x="8722870" y="3029445"/>
                <a:ext cx="861136" cy="828936"/>
                <a:chOff x="8722870" y="2953245"/>
                <a:chExt cx="861136" cy="828936"/>
              </a:xfrm>
            </p:grpSpPr>
            <p:pic>
              <p:nvPicPr>
                <p:cNvPr id="160" name="Picture 159">
                  <a:extLst>
                    <a:ext uri="{FF2B5EF4-FFF2-40B4-BE49-F238E27FC236}">
                      <a16:creationId xmlns:a16="http://schemas.microsoft.com/office/drawing/2014/main" id="{336FA30C-8975-462C-B94B-787987FEEE7C}"/>
                    </a:ext>
                  </a:extLst>
                </p:cNvPr>
                <p:cNvPicPr>
                  <a:picLocks noChangeAspect="1"/>
                </p:cNvPicPr>
                <p:nvPr/>
              </p:nvPicPr>
              <p:blipFill>
                <a:blip r:embed="rId23"/>
                <a:stretch>
                  <a:fillRect/>
                </a:stretch>
              </p:blipFill>
              <p:spPr>
                <a:xfrm>
                  <a:off x="8969675" y="2953245"/>
                  <a:ext cx="367521" cy="367805"/>
                </a:xfrm>
                <a:prstGeom prst="rect">
                  <a:avLst/>
                </a:prstGeom>
              </p:spPr>
            </p:pic>
            <p:sp>
              <p:nvSpPr>
                <p:cNvPr id="161" name="TextBox 160">
                  <a:extLst>
                    <a:ext uri="{FF2B5EF4-FFF2-40B4-BE49-F238E27FC236}">
                      <a16:creationId xmlns:a16="http://schemas.microsoft.com/office/drawing/2014/main" id="{D0814566-9E7D-4884-9930-0F98B4668FF2}"/>
                    </a:ext>
                  </a:extLst>
                </p:cNvPr>
                <p:cNvSpPr txBox="1"/>
                <p:nvPr/>
              </p:nvSpPr>
              <p:spPr>
                <a:xfrm>
                  <a:off x="8722870" y="3322157"/>
                  <a:ext cx="861136" cy="460024"/>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Emotion </a:t>
                  </a:r>
                  <a:br>
                    <a:rPr lang="en-US" sz="1176" dirty="0"/>
                  </a:br>
                  <a:r>
                    <a:rPr lang="en-US" sz="1176" dirty="0"/>
                    <a:t>API</a:t>
                  </a:r>
                </a:p>
              </p:txBody>
            </p:sp>
          </p:grpSp>
          <p:grpSp>
            <p:nvGrpSpPr>
              <p:cNvPr id="173" name="Group 172">
                <a:extLst>
                  <a:ext uri="{FF2B5EF4-FFF2-40B4-BE49-F238E27FC236}">
                    <a16:creationId xmlns:a16="http://schemas.microsoft.com/office/drawing/2014/main" id="{6678F9DE-8968-40E4-876B-1533782A5152}"/>
                  </a:ext>
                </a:extLst>
              </p:cNvPr>
              <p:cNvGrpSpPr/>
              <p:nvPr/>
            </p:nvGrpSpPr>
            <p:grpSpPr>
              <a:xfrm>
                <a:off x="8053506" y="3032332"/>
                <a:ext cx="527757" cy="642693"/>
                <a:chOff x="8053506" y="2956132"/>
                <a:chExt cx="527757" cy="642693"/>
              </a:xfrm>
            </p:grpSpPr>
            <p:pic>
              <p:nvPicPr>
                <p:cNvPr id="162" name="Picture 161">
                  <a:extLst>
                    <a:ext uri="{FF2B5EF4-FFF2-40B4-BE49-F238E27FC236}">
                      <a16:creationId xmlns:a16="http://schemas.microsoft.com/office/drawing/2014/main" id="{FC8EFFBE-E277-4C9B-A790-2438AFD7A6A2}"/>
                    </a:ext>
                  </a:extLst>
                </p:cNvPr>
                <p:cNvPicPr>
                  <a:picLocks noChangeAspect="1"/>
                </p:cNvPicPr>
                <p:nvPr/>
              </p:nvPicPr>
              <p:blipFill>
                <a:blip r:embed="rId24"/>
                <a:stretch>
                  <a:fillRect/>
                </a:stretch>
              </p:blipFill>
              <p:spPr>
                <a:xfrm>
                  <a:off x="8133623" y="2956132"/>
                  <a:ext cx="367521" cy="367805"/>
                </a:xfrm>
                <a:prstGeom prst="rect">
                  <a:avLst/>
                </a:prstGeom>
              </p:spPr>
            </p:pic>
            <p:sp>
              <p:nvSpPr>
                <p:cNvPr id="163" name="TextBox 162">
                  <a:extLst>
                    <a:ext uri="{FF2B5EF4-FFF2-40B4-BE49-F238E27FC236}">
                      <a16:creationId xmlns:a16="http://schemas.microsoft.com/office/drawing/2014/main" id="{9821C53B-D4C7-430C-8EEE-ADAB9516EE91}"/>
                    </a:ext>
                  </a:extLst>
                </p:cNvPr>
                <p:cNvSpPr txBox="1"/>
                <p:nvPr/>
              </p:nvSpPr>
              <p:spPr>
                <a:xfrm>
                  <a:off x="8053506" y="3318013"/>
                  <a:ext cx="527757" cy="280812"/>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LUIS</a:t>
                  </a:r>
                </a:p>
              </p:txBody>
            </p:sp>
          </p:grpSp>
        </p:grpSp>
        <p:cxnSp>
          <p:nvCxnSpPr>
            <p:cNvPr id="2052" name="Connector: Elbow 2051">
              <a:extLst>
                <a:ext uri="{FF2B5EF4-FFF2-40B4-BE49-F238E27FC236}">
                  <a16:creationId xmlns:a16="http://schemas.microsoft.com/office/drawing/2014/main" id="{7F1BC843-4727-42B8-A59D-1D0E78078F0A}"/>
                </a:ext>
              </a:extLst>
            </p:cNvPr>
            <p:cNvCxnSpPr>
              <a:cxnSpLocks/>
            </p:cNvCxnSpPr>
            <p:nvPr/>
          </p:nvCxnSpPr>
          <p:spPr>
            <a:xfrm rot="5400000" flipH="1" flipV="1">
              <a:off x="8959983" y="2036573"/>
              <a:ext cx="1097280" cy="851854"/>
            </a:xfrm>
            <a:prstGeom prst="bentConnector3">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2054" name="Straight Arrow Connector 2053">
              <a:extLst>
                <a:ext uri="{FF2B5EF4-FFF2-40B4-BE49-F238E27FC236}">
                  <a16:creationId xmlns:a16="http://schemas.microsoft.com/office/drawing/2014/main" id="{E2FCCE09-F821-428D-B543-396F1656E53F}"/>
                </a:ext>
              </a:extLst>
            </p:cNvPr>
            <p:cNvCxnSpPr>
              <a:cxnSpLocks/>
            </p:cNvCxnSpPr>
            <p:nvPr/>
          </p:nvCxnSpPr>
          <p:spPr>
            <a:xfrm>
              <a:off x="8833969" y="4051300"/>
              <a:ext cx="711200"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7" name="Straight Arrow Connector 2056">
              <a:extLst>
                <a:ext uri="{FF2B5EF4-FFF2-40B4-BE49-F238E27FC236}">
                  <a16:creationId xmlns:a16="http://schemas.microsoft.com/office/drawing/2014/main" id="{04341B8D-BECF-46C6-A792-0B66F351A6EC}"/>
                </a:ext>
              </a:extLst>
            </p:cNvPr>
            <p:cNvCxnSpPr>
              <a:cxnSpLocks/>
            </p:cNvCxnSpPr>
            <p:nvPr/>
          </p:nvCxnSpPr>
          <p:spPr>
            <a:xfrm>
              <a:off x="8052919" y="4432300"/>
              <a:ext cx="1492250"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059" name="Rectangle 2058">
              <a:extLst>
                <a:ext uri="{FF2B5EF4-FFF2-40B4-BE49-F238E27FC236}">
                  <a16:creationId xmlns:a16="http://schemas.microsoft.com/office/drawing/2014/main" id="{A76657EF-32CE-4069-8B70-95D71B96397D}"/>
                </a:ext>
              </a:extLst>
            </p:cNvPr>
            <p:cNvSpPr/>
            <p:nvPr/>
          </p:nvSpPr>
          <p:spPr>
            <a:xfrm>
              <a:off x="8306919" y="4235450"/>
              <a:ext cx="565150" cy="3619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120" name="Group 119">
              <a:extLst>
                <a:ext uri="{FF2B5EF4-FFF2-40B4-BE49-F238E27FC236}">
                  <a16:creationId xmlns:a16="http://schemas.microsoft.com/office/drawing/2014/main" id="{8B29FAED-5857-449B-BB3E-F6FEB1E7E194}"/>
                </a:ext>
              </a:extLst>
            </p:cNvPr>
            <p:cNvGrpSpPr/>
            <p:nvPr/>
          </p:nvGrpSpPr>
          <p:grpSpPr>
            <a:xfrm>
              <a:off x="8231720" y="3854968"/>
              <a:ext cx="718849" cy="841816"/>
              <a:chOff x="8562112" y="2072599"/>
              <a:chExt cx="718849" cy="841816"/>
            </a:xfrm>
          </p:grpSpPr>
          <p:sp>
            <p:nvSpPr>
              <p:cNvPr id="112" name="TextBox 111">
                <a:extLst>
                  <a:ext uri="{FF2B5EF4-FFF2-40B4-BE49-F238E27FC236}">
                    <a16:creationId xmlns:a16="http://schemas.microsoft.com/office/drawing/2014/main" id="{156B757D-87C7-4E46-AC4C-64966251C126}"/>
                  </a:ext>
                </a:extLst>
              </p:cNvPr>
              <p:cNvSpPr txBox="1"/>
              <p:nvPr/>
            </p:nvSpPr>
            <p:spPr>
              <a:xfrm>
                <a:off x="8562112" y="2456240"/>
                <a:ext cx="718849" cy="458175"/>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Bot Service</a:t>
                </a:r>
              </a:p>
            </p:txBody>
          </p:sp>
          <p:pic>
            <p:nvPicPr>
              <p:cNvPr id="113" name="Picture 2" descr="https://azurecomcdn.azureedge.net/cvt-e8e9604de01be8a721dcc04e98f11f162cae020038a83e0809a34989030796de/images/page/services/bot-service/boosted-bot-intelligence.png">
                <a:extLst>
                  <a:ext uri="{FF2B5EF4-FFF2-40B4-BE49-F238E27FC236}">
                    <a16:creationId xmlns:a16="http://schemas.microsoft.com/office/drawing/2014/main" id="{C628FF32-6593-4119-A445-6C644A176E19}"/>
                  </a:ext>
                </a:extLst>
              </p:cNvPr>
              <p:cNvPicPr>
                <a:picLocks noChangeAspect="1" noChangeArrowheads="1"/>
              </p:cNvPicPr>
              <p:nvPr/>
            </p:nvPicPr>
            <p:blipFill rotWithShape="1">
              <a:blip r:embed="rId25" cstate="print">
                <a:extLst>
                  <a:ext uri="{28A0092B-C50C-407E-A947-70E740481C1C}">
                    <a14:useLocalDpi xmlns:a14="http://schemas.microsoft.com/office/drawing/2010/main"/>
                  </a:ext>
                </a:extLst>
              </a:blip>
              <a:srcRect/>
              <a:stretch/>
            </p:blipFill>
            <p:spPr bwMode="auto">
              <a:xfrm>
                <a:off x="8731031" y="2072599"/>
                <a:ext cx="391550" cy="38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64" name="Group 2063">
              <a:extLst>
                <a:ext uri="{FF2B5EF4-FFF2-40B4-BE49-F238E27FC236}">
                  <a16:creationId xmlns:a16="http://schemas.microsoft.com/office/drawing/2014/main" id="{64223A68-84AD-450D-92E4-88B101BEFEE9}"/>
                </a:ext>
              </a:extLst>
            </p:cNvPr>
            <p:cNvGrpSpPr/>
            <p:nvPr/>
          </p:nvGrpSpPr>
          <p:grpSpPr>
            <a:xfrm>
              <a:off x="4464479" y="4243206"/>
              <a:ext cx="1138835" cy="700713"/>
              <a:chOff x="950314" y="3983426"/>
              <a:chExt cx="1138835" cy="700713"/>
            </a:xfrm>
          </p:grpSpPr>
          <p:sp>
            <p:nvSpPr>
              <p:cNvPr id="214" name="TextBox 213">
                <a:extLst>
                  <a:ext uri="{FF2B5EF4-FFF2-40B4-BE49-F238E27FC236}">
                    <a16:creationId xmlns:a16="http://schemas.microsoft.com/office/drawing/2014/main" id="{FC7AB9EF-CE3C-403F-8CD2-01AABF863737}"/>
                  </a:ext>
                </a:extLst>
              </p:cNvPr>
              <p:cNvSpPr txBox="1"/>
              <p:nvPr/>
            </p:nvSpPr>
            <p:spPr>
              <a:xfrm>
                <a:off x="950314" y="4403327"/>
                <a:ext cx="1138835" cy="280812"/>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AD B2C</a:t>
                </a:r>
              </a:p>
            </p:txBody>
          </p:sp>
          <p:pic>
            <p:nvPicPr>
              <p:cNvPr id="215" name="Picture 214">
                <a:extLst>
                  <a:ext uri="{FF2B5EF4-FFF2-40B4-BE49-F238E27FC236}">
                    <a16:creationId xmlns:a16="http://schemas.microsoft.com/office/drawing/2014/main" id="{1151EA33-D9F1-4E32-82D8-B96D76988F5C}"/>
                  </a:ext>
                </a:extLst>
              </p:cNvPr>
              <p:cNvPicPr>
                <a:picLocks noChangeAspect="1"/>
              </p:cNvPicPr>
              <p:nvPr/>
            </p:nvPicPr>
            <p:blipFill>
              <a:blip r:embed="rId26"/>
              <a:stretch>
                <a:fillRect/>
              </a:stretch>
            </p:blipFill>
            <p:spPr>
              <a:xfrm>
                <a:off x="1311331" y="3983426"/>
                <a:ext cx="416801" cy="417124"/>
              </a:xfrm>
              <a:prstGeom prst="rect">
                <a:avLst/>
              </a:prstGeom>
            </p:spPr>
          </p:pic>
        </p:grpSp>
        <p:grpSp>
          <p:nvGrpSpPr>
            <p:cNvPr id="2062" name="Group 2061">
              <a:extLst>
                <a:ext uri="{FF2B5EF4-FFF2-40B4-BE49-F238E27FC236}">
                  <a16:creationId xmlns:a16="http://schemas.microsoft.com/office/drawing/2014/main" id="{1E232326-BEB7-4528-AD7D-FFAAFF366EA3}"/>
                </a:ext>
              </a:extLst>
            </p:cNvPr>
            <p:cNvGrpSpPr/>
            <p:nvPr/>
          </p:nvGrpSpPr>
          <p:grpSpPr>
            <a:xfrm>
              <a:off x="4719747" y="2942817"/>
              <a:ext cx="628301" cy="780174"/>
              <a:chOff x="-48323" y="3902447"/>
              <a:chExt cx="628301" cy="780174"/>
            </a:xfrm>
          </p:grpSpPr>
          <p:pic>
            <p:nvPicPr>
              <p:cNvPr id="211" name="Picture 2" descr="Image result for twilio logo">
                <a:extLst>
                  <a:ext uri="{FF2B5EF4-FFF2-40B4-BE49-F238E27FC236}">
                    <a16:creationId xmlns:a16="http://schemas.microsoft.com/office/drawing/2014/main" id="{911E206A-389F-4A0B-BE70-12FC8572B06D}"/>
                  </a:ext>
                </a:extLst>
              </p:cNvPr>
              <p:cNvPicPr>
                <a:picLocks noChangeAspect="1" noChangeArrowheads="1"/>
              </p:cNvPicPr>
              <p:nvPr/>
            </p:nvPicPr>
            <p:blipFill rotWithShape="1">
              <a:blip r:embed="rId27" cstate="print">
                <a:extLst>
                  <a:ext uri="{28A0092B-C50C-407E-A947-70E740481C1C}">
                    <a14:useLocalDpi xmlns:a14="http://schemas.microsoft.com/office/drawing/2010/main"/>
                  </a:ext>
                </a:extLst>
              </a:blip>
              <a:srcRect l="17932" t="17497" r="19584" b="16627"/>
              <a:stretch/>
            </p:blipFill>
            <p:spPr bwMode="auto">
              <a:xfrm>
                <a:off x="-1406" y="3902447"/>
                <a:ext cx="534464" cy="563472"/>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DF2B60A2-A288-4777-A2F1-3E39822C70AA}"/>
                  </a:ext>
                </a:extLst>
              </p:cNvPr>
              <p:cNvSpPr/>
              <p:nvPr/>
            </p:nvSpPr>
            <p:spPr>
              <a:xfrm>
                <a:off x="-48323" y="4401809"/>
                <a:ext cx="628301" cy="280812"/>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Twilio</a:t>
                </a:r>
              </a:p>
            </p:txBody>
          </p:sp>
        </p:grpSp>
        <p:grpSp>
          <p:nvGrpSpPr>
            <p:cNvPr id="2065" name="Group 2064">
              <a:extLst>
                <a:ext uri="{FF2B5EF4-FFF2-40B4-BE49-F238E27FC236}">
                  <a16:creationId xmlns:a16="http://schemas.microsoft.com/office/drawing/2014/main" id="{0023F0A4-5174-4783-ACBC-C1D4C16D5A80}"/>
                </a:ext>
              </a:extLst>
            </p:cNvPr>
            <p:cNvGrpSpPr/>
            <p:nvPr/>
          </p:nvGrpSpPr>
          <p:grpSpPr>
            <a:xfrm>
              <a:off x="4759753" y="1757491"/>
              <a:ext cx="548286" cy="576142"/>
              <a:chOff x="2100981" y="4025448"/>
              <a:chExt cx="548286" cy="576142"/>
            </a:xfrm>
          </p:grpSpPr>
          <p:pic>
            <p:nvPicPr>
              <p:cNvPr id="207" name="Picture 206">
                <a:extLst>
                  <a:ext uri="{FF2B5EF4-FFF2-40B4-BE49-F238E27FC236}">
                    <a16:creationId xmlns:a16="http://schemas.microsoft.com/office/drawing/2014/main" id="{DC658C7A-71B6-466B-B1F1-7E247AEA4E17}"/>
                  </a:ext>
                </a:extLst>
              </p:cNvPr>
              <p:cNvPicPr>
                <a:picLocks noChangeAspect="1"/>
              </p:cNvPicPr>
              <p:nvPr/>
            </p:nvPicPr>
            <p:blipFill>
              <a:blip r:embed="rId28"/>
              <a:stretch>
                <a:fillRect/>
              </a:stretch>
            </p:blipFill>
            <p:spPr>
              <a:xfrm>
                <a:off x="2159056" y="4025448"/>
                <a:ext cx="432137" cy="292552"/>
              </a:xfrm>
              <a:prstGeom prst="rect">
                <a:avLst/>
              </a:prstGeom>
            </p:spPr>
          </p:pic>
          <p:sp>
            <p:nvSpPr>
              <p:cNvPr id="221" name="TextBox 220">
                <a:extLst>
                  <a:ext uri="{FF2B5EF4-FFF2-40B4-BE49-F238E27FC236}">
                    <a16:creationId xmlns:a16="http://schemas.microsoft.com/office/drawing/2014/main" id="{552D3B12-B5A7-49BF-B685-977FC96899D6}"/>
                  </a:ext>
                </a:extLst>
              </p:cNvPr>
              <p:cNvSpPr txBox="1"/>
              <p:nvPr/>
            </p:nvSpPr>
            <p:spPr>
              <a:xfrm>
                <a:off x="2100981" y="4320777"/>
                <a:ext cx="548286" cy="280813"/>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CDN</a:t>
                </a:r>
              </a:p>
            </p:txBody>
          </p:sp>
        </p:grpSp>
        <p:cxnSp>
          <p:nvCxnSpPr>
            <p:cNvPr id="259" name="Connector: Elbow 258">
              <a:extLst>
                <a:ext uri="{FF2B5EF4-FFF2-40B4-BE49-F238E27FC236}">
                  <a16:creationId xmlns:a16="http://schemas.microsoft.com/office/drawing/2014/main" id="{DF119392-602B-4D98-B4C4-4AEA3914E0D6}"/>
                </a:ext>
              </a:extLst>
            </p:cNvPr>
            <p:cNvCxnSpPr>
              <a:cxnSpLocks/>
            </p:cNvCxnSpPr>
            <p:nvPr/>
          </p:nvCxnSpPr>
          <p:spPr>
            <a:xfrm>
              <a:off x="4196775" y="3753799"/>
              <a:ext cx="4077070" cy="294633"/>
            </a:xfrm>
            <a:prstGeom prst="bentConnector3">
              <a:avLst>
                <a:gd name="adj1" fmla="val 10028"/>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5EDB65CD-C217-409E-80B5-097FA9BA579E}"/>
                </a:ext>
              </a:extLst>
            </p:cNvPr>
            <p:cNvCxnSpPr>
              <a:cxnSpLocks/>
            </p:cNvCxnSpPr>
            <p:nvPr/>
          </p:nvCxnSpPr>
          <p:spPr>
            <a:xfrm rot="10800000">
              <a:off x="4183360" y="2818185"/>
              <a:ext cx="1704336" cy="411360"/>
            </a:xfrm>
            <a:prstGeom prst="bentConnector3">
              <a:avLst>
                <a:gd name="adj1" fmla="val 2148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263">
              <a:extLst>
                <a:ext uri="{FF2B5EF4-FFF2-40B4-BE49-F238E27FC236}">
                  <a16:creationId xmlns:a16="http://schemas.microsoft.com/office/drawing/2014/main" id="{62C0A94E-A2E4-42C3-B105-CD1910C01A4B}"/>
                </a:ext>
              </a:extLst>
            </p:cNvPr>
            <p:cNvSpPr/>
            <p:nvPr/>
          </p:nvSpPr>
          <p:spPr>
            <a:xfrm>
              <a:off x="5493776" y="3207773"/>
              <a:ext cx="486695" cy="1769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cxnSp>
          <p:nvCxnSpPr>
            <p:cNvPr id="250" name="Straight Arrow Connector 249">
              <a:extLst>
                <a:ext uri="{FF2B5EF4-FFF2-40B4-BE49-F238E27FC236}">
                  <a16:creationId xmlns:a16="http://schemas.microsoft.com/office/drawing/2014/main" id="{32008E0E-430C-4D90-BF91-2FCC5D904104}"/>
                </a:ext>
              </a:extLst>
            </p:cNvPr>
            <p:cNvCxnSpPr>
              <a:cxnSpLocks/>
            </p:cNvCxnSpPr>
            <p:nvPr/>
          </p:nvCxnSpPr>
          <p:spPr>
            <a:xfrm flipH="1" flipV="1">
              <a:off x="5329643" y="3222171"/>
              <a:ext cx="2560320" cy="16279"/>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52" name="Rectangle 251">
              <a:extLst>
                <a:ext uri="{FF2B5EF4-FFF2-40B4-BE49-F238E27FC236}">
                  <a16:creationId xmlns:a16="http://schemas.microsoft.com/office/drawing/2014/main" id="{30939E44-1ABE-4285-8E11-035E2C174926}"/>
                </a:ext>
              </a:extLst>
            </p:cNvPr>
            <p:cNvSpPr/>
            <p:nvPr/>
          </p:nvSpPr>
          <p:spPr>
            <a:xfrm>
              <a:off x="6958147" y="3056705"/>
              <a:ext cx="574767" cy="63572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dirty="0">
                <a:solidFill>
                  <a:prstClr val="white"/>
                </a:solidFill>
                <a:latin typeface="Calibri" panose="020F0502020204030204"/>
              </a:endParaRPr>
            </a:p>
          </p:txBody>
        </p:sp>
        <p:grpSp>
          <p:nvGrpSpPr>
            <p:cNvPr id="117" name="Group 116">
              <a:extLst>
                <a:ext uri="{FF2B5EF4-FFF2-40B4-BE49-F238E27FC236}">
                  <a16:creationId xmlns:a16="http://schemas.microsoft.com/office/drawing/2014/main" id="{6B102F67-A96E-4893-B66A-F561172A4112}"/>
                </a:ext>
              </a:extLst>
            </p:cNvPr>
            <p:cNvGrpSpPr/>
            <p:nvPr/>
          </p:nvGrpSpPr>
          <p:grpSpPr>
            <a:xfrm>
              <a:off x="6692267" y="3071896"/>
              <a:ext cx="1106489" cy="809486"/>
              <a:chOff x="8126265" y="756127"/>
              <a:chExt cx="1106489" cy="809486"/>
            </a:xfrm>
          </p:grpSpPr>
          <p:pic>
            <p:nvPicPr>
              <p:cNvPr id="100" name="Picture 99">
                <a:extLst>
                  <a:ext uri="{FF2B5EF4-FFF2-40B4-BE49-F238E27FC236}">
                    <a16:creationId xmlns:a16="http://schemas.microsoft.com/office/drawing/2014/main" id="{D6C6235F-693B-44B8-B229-2BD2F0B7A88A}"/>
                  </a:ext>
                </a:extLst>
              </p:cNvPr>
              <p:cNvPicPr>
                <a:picLocks noChangeAspect="1"/>
              </p:cNvPicPr>
              <p:nvPr/>
            </p:nvPicPr>
            <p:blipFill>
              <a:blip r:embed="rId29"/>
              <a:stretch>
                <a:fillRect/>
              </a:stretch>
            </p:blipFill>
            <p:spPr>
              <a:xfrm>
                <a:off x="8500691" y="756127"/>
                <a:ext cx="357636" cy="357912"/>
              </a:xfrm>
              <a:prstGeom prst="rect">
                <a:avLst/>
              </a:prstGeom>
            </p:spPr>
          </p:pic>
          <p:sp>
            <p:nvSpPr>
              <p:cNvPr id="101" name="TextBox 100">
                <a:extLst>
                  <a:ext uri="{FF2B5EF4-FFF2-40B4-BE49-F238E27FC236}">
                    <a16:creationId xmlns:a16="http://schemas.microsoft.com/office/drawing/2014/main" id="{D0AB6E14-AE99-47EF-9EF8-EB85C181BE67}"/>
                  </a:ext>
                </a:extLst>
              </p:cNvPr>
              <p:cNvSpPr txBox="1"/>
              <p:nvPr/>
            </p:nvSpPr>
            <p:spPr>
              <a:xfrm>
                <a:off x="8126265" y="1105589"/>
                <a:ext cx="1106489" cy="460024"/>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Notification Hubs</a:t>
                </a:r>
              </a:p>
            </p:txBody>
          </p:sp>
        </p:grpSp>
        <p:cxnSp>
          <p:nvCxnSpPr>
            <p:cNvPr id="267" name="Connector: Elbow 266">
              <a:extLst>
                <a:ext uri="{FF2B5EF4-FFF2-40B4-BE49-F238E27FC236}">
                  <a16:creationId xmlns:a16="http://schemas.microsoft.com/office/drawing/2014/main" id="{C101B62F-E2E5-45B5-8986-C0F2BAC06C03}"/>
                </a:ext>
              </a:extLst>
            </p:cNvPr>
            <p:cNvCxnSpPr>
              <a:cxnSpLocks/>
              <a:stCxn id="59" idx="0"/>
              <a:endCxn id="110" idx="2"/>
            </p:cNvCxnSpPr>
            <p:nvPr/>
          </p:nvCxnSpPr>
          <p:spPr>
            <a:xfrm rot="5400000" flipH="1" flipV="1">
              <a:off x="6488979" y="3310694"/>
              <a:ext cx="1294133" cy="2064907"/>
            </a:xfrm>
            <a:prstGeom prst="bentConnector3">
              <a:avLst>
                <a:gd name="adj1" fmla="val 62174"/>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851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ADB6D5-98B9-435C-8901-3E2491FFC2DC}"/>
              </a:ext>
            </a:extLst>
          </p:cNvPr>
          <p:cNvCxnSpPr>
            <a:cxnSpLocks/>
          </p:cNvCxnSpPr>
          <p:nvPr/>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A68852E-0582-4E14-B1CB-2E7F9E04565E}"/>
              </a:ext>
            </a:extLst>
          </p:cNvPr>
          <p:cNvSpPr txBox="1"/>
          <p:nvPr/>
        </p:nvSpPr>
        <p:spPr>
          <a:xfrm>
            <a:off x="342752" y="2658291"/>
            <a:ext cx="2939746" cy="744050"/>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Web App for Containers</a:t>
            </a:r>
          </a:p>
        </p:txBody>
      </p:sp>
      <p:grpSp>
        <p:nvGrpSpPr>
          <p:cNvPr id="251" name="Group 250">
            <a:extLst>
              <a:ext uri="{FF2B5EF4-FFF2-40B4-BE49-F238E27FC236}">
                <a16:creationId xmlns:a16="http://schemas.microsoft.com/office/drawing/2014/main" id="{99DFCBCB-1513-410C-A95F-7636505C4E07}"/>
              </a:ext>
            </a:extLst>
          </p:cNvPr>
          <p:cNvGrpSpPr/>
          <p:nvPr/>
        </p:nvGrpSpPr>
        <p:grpSpPr>
          <a:xfrm>
            <a:off x="4023131" y="803412"/>
            <a:ext cx="7147789" cy="5646655"/>
            <a:chOff x="4030062" y="785467"/>
            <a:chExt cx="7291117" cy="5759882"/>
          </a:xfrm>
        </p:grpSpPr>
        <p:sp>
          <p:nvSpPr>
            <p:cNvPr id="110" name="Rectangle 109">
              <a:extLst>
                <a:ext uri="{FF2B5EF4-FFF2-40B4-BE49-F238E27FC236}">
                  <a16:creationId xmlns:a16="http://schemas.microsoft.com/office/drawing/2014/main" id="{90CDC81D-A2EE-49EA-A7DC-2263AB6FE936}"/>
                </a:ext>
              </a:extLst>
            </p:cNvPr>
            <p:cNvSpPr/>
            <p:nvPr/>
          </p:nvSpPr>
          <p:spPr>
            <a:xfrm>
              <a:off x="8878529" y="3159481"/>
              <a:ext cx="2359741" cy="137160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cxnSp>
          <p:nvCxnSpPr>
            <p:cNvPr id="153" name="Straight Arrow Connector 152">
              <a:extLst>
                <a:ext uri="{FF2B5EF4-FFF2-40B4-BE49-F238E27FC236}">
                  <a16:creationId xmlns:a16="http://schemas.microsoft.com/office/drawing/2014/main" id="{2E5FDC83-2437-4A56-93AA-A45FE5E5878D}"/>
                </a:ext>
              </a:extLst>
            </p:cNvPr>
            <p:cNvCxnSpPr>
              <a:cxnSpLocks/>
            </p:cNvCxnSpPr>
            <p:nvPr/>
          </p:nvCxnSpPr>
          <p:spPr>
            <a:xfrm>
              <a:off x="9478298" y="4346154"/>
              <a:ext cx="0" cy="1346723"/>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3EFB1A48-B200-4FF9-99C6-6ECB78179287}"/>
                </a:ext>
              </a:extLst>
            </p:cNvPr>
            <p:cNvSpPr/>
            <p:nvPr/>
          </p:nvSpPr>
          <p:spPr>
            <a:xfrm>
              <a:off x="9011265" y="4734232"/>
              <a:ext cx="958645" cy="7226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8" name="Freeform 127">
              <a:extLst>
                <a:ext uri="{FF2B5EF4-FFF2-40B4-BE49-F238E27FC236}">
                  <a16:creationId xmlns:a16="http://schemas.microsoft.com/office/drawing/2014/main" id="{337F6377-7CFA-45A8-8BAB-3BA2C85ED596}"/>
                </a:ext>
              </a:extLst>
            </p:cNvPr>
            <p:cNvSpPr>
              <a:spLocks noChangeAspect="1"/>
            </p:cNvSpPr>
            <p:nvPr/>
          </p:nvSpPr>
          <p:spPr bwMode="black">
            <a:xfrm>
              <a:off x="4165528" y="1977439"/>
              <a:ext cx="766876" cy="60353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127">
              <a:extLst>
                <a:ext uri="{FF2B5EF4-FFF2-40B4-BE49-F238E27FC236}">
                  <a16:creationId xmlns:a16="http://schemas.microsoft.com/office/drawing/2014/main" id="{0D6180E5-0930-43A1-AED4-C67FBC8ABAD2}"/>
                </a:ext>
              </a:extLst>
            </p:cNvPr>
            <p:cNvSpPr>
              <a:spLocks noChangeAspect="1"/>
            </p:cNvSpPr>
            <p:nvPr/>
          </p:nvSpPr>
          <p:spPr bwMode="black">
            <a:xfrm>
              <a:off x="4165528" y="2852509"/>
              <a:ext cx="766876" cy="60353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7FF4FBFF-4E28-453D-8D8B-DCBF36BAA379}"/>
                </a:ext>
              </a:extLst>
            </p:cNvPr>
            <p:cNvSpPr txBox="1"/>
            <p:nvPr/>
          </p:nvSpPr>
          <p:spPr>
            <a:xfrm>
              <a:off x="4030062" y="3494460"/>
              <a:ext cx="1037808"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Developers</a:t>
              </a:r>
            </a:p>
          </p:txBody>
        </p:sp>
        <p:pic>
          <p:nvPicPr>
            <p:cNvPr id="5" name="Graphic 4">
              <a:extLst>
                <a:ext uri="{FF2B5EF4-FFF2-40B4-BE49-F238E27FC236}">
                  <a16:creationId xmlns:a16="http://schemas.microsoft.com/office/drawing/2014/main" id="{6D8F5B9A-CE74-41E2-893C-EEC08210EB9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0113" y="1972741"/>
              <a:ext cx="524439" cy="524439"/>
            </a:xfrm>
            <a:prstGeom prst="rect">
              <a:avLst/>
            </a:prstGeom>
          </p:spPr>
        </p:pic>
        <p:cxnSp>
          <p:nvCxnSpPr>
            <p:cNvPr id="10" name="Straight Arrow Connector 9">
              <a:extLst>
                <a:ext uri="{FF2B5EF4-FFF2-40B4-BE49-F238E27FC236}">
                  <a16:creationId xmlns:a16="http://schemas.microsoft.com/office/drawing/2014/main" id="{D1AEB8EC-4070-4AF8-8A79-CC5E4283BC74}"/>
                </a:ext>
              </a:extLst>
            </p:cNvPr>
            <p:cNvCxnSpPr/>
            <p:nvPr/>
          </p:nvCxnSpPr>
          <p:spPr>
            <a:xfrm>
              <a:off x="5043949" y="2227006"/>
              <a:ext cx="899652"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219F00-12DE-4CC1-A93F-B4F1E9736FB0}"/>
                </a:ext>
              </a:extLst>
            </p:cNvPr>
            <p:cNvCxnSpPr>
              <a:cxnSpLocks/>
            </p:cNvCxnSpPr>
            <p:nvPr/>
          </p:nvCxnSpPr>
          <p:spPr>
            <a:xfrm rot="5400000">
              <a:off x="4856846" y="2414588"/>
              <a:ext cx="822960" cy="457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9192CAB-2F26-4EFF-8ED6-9CE21228BF74}"/>
                </a:ext>
              </a:extLst>
            </p:cNvPr>
            <p:cNvSpPr txBox="1"/>
            <p:nvPr/>
          </p:nvSpPr>
          <p:spPr>
            <a:xfrm>
              <a:off x="5849029" y="2555479"/>
              <a:ext cx="1037808"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Local Git repository</a:t>
              </a:r>
            </a:p>
          </p:txBody>
        </p:sp>
        <p:pic>
          <p:nvPicPr>
            <p:cNvPr id="88" name="Graphic 87">
              <a:extLst>
                <a:ext uri="{FF2B5EF4-FFF2-40B4-BE49-F238E27FC236}">
                  <a16:creationId xmlns:a16="http://schemas.microsoft.com/office/drawing/2014/main" id="{AB3072CE-43BC-4BD9-A08B-E52CF3C5C1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18647" y="837474"/>
              <a:ext cx="478911" cy="478911"/>
            </a:xfrm>
            <a:prstGeom prst="rect">
              <a:avLst/>
            </a:prstGeom>
          </p:spPr>
        </p:pic>
        <p:sp>
          <p:nvSpPr>
            <p:cNvPr id="89" name="TextBox 88">
              <a:extLst>
                <a:ext uri="{FF2B5EF4-FFF2-40B4-BE49-F238E27FC236}">
                  <a16:creationId xmlns:a16="http://schemas.microsoft.com/office/drawing/2014/main" id="{D327FEFB-6FA9-4A9A-9D85-90DFBDA746E6}"/>
                </a:ext>
              </a:extLst>
            </p:cNvPr>
            <p:cNvSpPr txBox="1"/>
            <p:nvPr/>
          </p:nvSpPr>
          <p:spPr>
            <a:xfrm>
              <a:off x="5839198" y="1410023"/>
              <a:ext cx="1037808"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VS code</a:t>
              </a:r>
            </a:p>
          </p:txBody>
        </p:sp>
        <p:pic>
          <p:nvPicPr>
            <p:cNvPr id="90" name="Graphic 89">
              <a:extLst>
                <a:ext uri="{FF2B5EF4-FFF2-40B4-BE49-F238E27FC236}">
                  <a16:creationId xmlns:a16="http://schemas.microsoft.com/office/drawing/2014/main" id="{279DB0D9-51C9-4AB7-88FD-2CE094AC346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16622" y="818578"/>
              <a:ext cx="529982" cy="516702"/>
            </a:xfrm>
            <a:prstGeom prst="rect">
              <a:avLst/>
            </a:prstGeom>
          </p:spPr>
        </p:pic>
        <p:sp>
          <p:nvSpPr>
            <p:cNvPr id="91" name="TextBox 90">
              <a:extLst>
                <a:ext uri="{FF2B5EF4-FFF2-40B4-BE49-F238E27FC236}">
                  <a16:creationId xmlns:a16="http://schemas.microsoft.com/office/drawing/2014/main" id="{1B533D5D-2FFC-43AE-A46A-1A6948B8A5EB}"/>
                </a:ext>
              </a:extLst>
            </p:cNvPr>
            <p:cNvSpPr txBox="1"/>
            <p:nvPr/>
          </p:nvSpPr>
          <p:spPr>
            <a:xfrm>
              <a:off x="7348447" y="1410023"/>
              <a:ext cx="1037808"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GitHub repository</a:t>
              </a:r>
            </a:p>
          </p:txBody>
        </p:sp>
        <p:sp>
          <p:nvSpPr>
            <p:cNvPr id="93" name="TextBox 92">
              <a:extLst>
                <a:ext uri="{FF2B5EF4-FFF2-40B4-BE49-F238E27FC236}">
                  <a16:creationId xmlns:a16="http://schemas.microsoft.com/office/drawing/2014/main" id="{1D1AD55D-12AA-4DB6-93FB-74F6B974E839}"/>
                </a:ext>
              </a:extLst>
            </p:cNvPr>
            <p:cNvSpPr txBox="1"/>
            <p:nvPr/>
          </p:nvSpPr>
          <p:spPr>
            <a:xfrm>
              <a:off x="8149779" y="2599726"/>
              <a:ext cx="1037808"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Kudu</a:t>
              </a:r>
            </a:p>
          </p:txBody>
        </p:sp>
        <p:pic>
          <p:nvPicPr>
            <p:cNvPr id="94" name="Graphic 93">
              <a:extLst>
                <a:ext uri="{FF2B5EF4-FFF2-40B4-BE49-F238E27FC236}">
                  <a16:creationId xmlns:a16="http://schemas.microsoft.com/office/drawing/2014/main" id="{EE94873D-8D55-4332-86AF-207DD36F635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154549" y="785467"/>
              <a:ext cx="582924" cy="582924"/>
            </a:xfrm>
            <a:prstGeom prst="rect">
              <a:avLst/>
            </a:prstGeom>
          </p:spPr>
        </p:pic>
        <p:sp>
          <p:nvSpPr>
            <p:cNvPr id="95" name="TextBox 94">
              <a:extLst>
                <a:ext uri="{FF2B5EF4-FFF2-40B4-BE49-F238E27FC236}">
                  <a16:creationId xmlns:a16="http://schemas.microsoft.com/office/drawing/2014/main" id="{67141D45-25FD-42B6-9BBD-BB37C6A450D8}"/>
                </a:ext>
              </a:extLst>
            </p:cNvPr>
            <p:cNvSpPr txBox="1"/>
            <p:nvPr/>
          </p:nvSpPr>
          <p:spPr>
            <a:xfrm>
              <a:off x="8731045" y="1410023"/>
              <a:ext cx="1429933"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Azure Container Repository</a:t>
              </a:r>
            </a:p>
          </p:txBody>
        </p:sp>
        <p:cxnSp>
          <p:nvCxnSpPr>
            <p:cNvPr id="16" name="Straight Arrow Connector 15">
              <a:extLst>
                <a:ext uri="{FF2B5EF4-FFF2-40B4-BE49-F238E27FC236}">
                  <a16:creationId xmlns:a16="http://schemas.microsoft.com/office/drawing/2014/main" id="{E7C127BC-208A-425A-9205-B64C1F81449F}"/>
                </a:ext>
              </a:extLst>
            </p:cNvPr>
            <p:cNvCxnSpPr/>
            <p:nvPr/>
          </p:nvCxnSpPr>
          <p:spPr>
            <a:xfrm>
              <a:off x="6695768" y="1076929"/>
              <a:ext cx="796413"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AC7B2E-AF64-46BE-AF8A-EF4215147C44}"/>
                </a:ext>
              </a:extLst>
            </p:cNvPr>
            <p:cNvCxnSpPr/>
            <p:nvPr/>
          </p:nvCxnSpPr>
          <p:spPr>
            <a:xfrm>
              <a:off x="8264013" y="1076929"/>
              <a:ext cx="796413"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7FA35CE9-F057-488B-84BE-6D9E5EAC808D}"/>
                </a:ext>
              </a:extLst>
            </p:cNvPr>
            <p:cNvCxnSpPr>
              <a:cxnSpLocks/>
              <a:endCxn id="94" idx="0"/>
            </p:cNvCxnSpPr>
            <p:nvPr/>
          </p:nvCxnSpPr>
          <p:spPr>
            <a:xfrm rot="5400000" flipH="1" flipV="1">
              <a:off x="6446781" y="-1111437"/>
              <a:ext cx="1102326" cy="4896134"/>
            </a:xfrm>
            <a:prstGeom prst="bentConnector3">
              <a:avLst>
                <a:gd name="adj1" fmla="val 120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625D52B-5FCF-4EED-9900-6DF2AAEA68F3}"/>
                </a:ext>
              </a:extLst>
            </p:cNvPr>
            <p:cNvCxnSpPr>
              <a:cxnSpLocks/>
            </p:cNvCxnSpPr>
            <p:nvPr/>
          </p:nvCxnSpPr>
          <p:spPr>
            <a:xfrm>
              <a:off x="8662220" y="1081845"/>
              <a:ext cx="0" cy="923936"/>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9">
              <a:extLst>
                <a:ext uri="{FF2B5EF4-FFF2-40B4-BE49-F238E27FC236}">
                  <a16:creationId xmlns:a16="http://schemas.microsoft.com/office/drawing/2014/main" id="{8E41D1E8-145B-4BA6-9CCE-009EE598A200}"/>
                </a:ext>
              </a:extLst>
            </p:cNvPr>
            <p:cNvGrpSpPr/>
            <p:nvPr/>
          </p:nvGrpSpPr>
          <p:grpSpPr>
            <a:xfrm>
              <a:off x="9089915" y="3318382"/>
              <a:ext cx="773836" cy="545689"/>
              <a:chOff x="6154986" y="4793226"/>
              <a:chExt cx="1233956" cy="870153"/>
            </a:xfrm>
          </p:grpSpPr>
          <p:grpSp>
            <p:nvGrpSpPr>
              <p:cNvPr id="229" name="Group 228">
                <a:extLst>
                  <a:ext uri="{FF2B5EF4-FFF2-40B4-BE49-F238E27FC236}">
                    <a16:creationId xmlns:a16="http://schemas.microsoft.com/office/drawing/2014/main" id="{FED79F2E-8352-40A1-94F8-9B79A0261764}"/>
                  </a:ext>
                </a:extLst>
              </p:cNvPr>
              <p:cNvGrpSpPr/>
              <p:nvPr/>
            </p:nvGrpSpPr>
            <p:grpSpPr>
              <a:xfrm>
                <a:off x="6325592" y="4793226"/>
                <a:ext cx="1063350" cy="827215"/>
                <a:chOff x="6325592" y="5063489"/>
                <a:chExt cx="918970" cy="556952"/>
              </a:xfrm>
            </p:grpSpPr>
            <p:sp>
              <p:nvSpPr>
                <p:cNvPr id="226" name="Freeform: Shape 225">
                  <a:extLst>
                    <a:ext uri="{FF2B5EF4-FFF2-40B4-BE49-F238E27FC236}">
                      <a16:creationId xmlns:a16="http://schemas.microsoft.com/office/drawing/2014/main" id="{353B3CFE-3203-4FBF-8B38-5B7403F4EFF7}"/>
                    </a:ext>
                  </a:extLst>
                </p:cNvPr>
                <p:cNvSpPr/>
                <p:nvPr/>
              </p:nvSpPr>
              <p:spPr>
                <a:xfrm>
                  <a:off x="6520525" y="5063489"/>
                  <a:ext cx="724037" cy="556952"/>
                </a:xfrm>
                <a:custGeom>
                  <a:avLst/>
                  <a:gdLst>
                    <a:gd name="connsiteX0" fmla="*/ 60986 w 724037"/>
                    <a:gd name="connsiteY0" fmla="*/ 60986 h 556951"/>
                    <a:gd name="connsiteX1" fmla="*/ 60986 w 724037"/>
                    <a:gd name="connsiteY1" fmla="*/ 506547 h 556951"/>
                    <a:gd name="connsiteX2" fmla="*/ 673633 w 724037"/>
                    <a:gd name="connsiteY2" fmla="*/ 367310 h 556951"/>
                    <a:gd name="connsiteX3" fmla="*/ 673633 w 724037"/>
                    <a:gd name="connsiteY3" fmla="*/ 179338 h 556951"/>
                    <a:gd name="connsiteX4" fmla="*/ 60986 w 724037"/>
                    <a:gd name="connsiteY4" fmla="*/ 60986 h 556951"/>
                    <a:gd name="connsiteX5" fmla="*/ 617938 w 724037"/>
                    <a:gd name="connsiteY5" fmla="*/ 336928 h 556951"/>
                    <a:gd name="connsiteX6" fmla="*/ 577447 w 724037"/>
                    <a:gd name="connsiteY6" fmla="*/ 343723 h 556951"/>
                    <a:gd name="connsiteX7" fmla="*/ 577447 w 724037"/>
                    <a:gd name="connsiteY7" fmla="*/ 222836 h 556951"/>
                    <a:gd name="connsiteX8" fmla="*/ 506547 w 724037"/>
                    <a:gd name="connsiteY8" fmla="*/ 213507 h 556951"/>
                    <a:gd name="connsiteX9" fmla="*/ 506547 w 724037"/>
                    <a:gd name="connsiteY9" fmla="*/ 359735 h 556951"/>
                    <a:gd name="connsiteX10" fmla="*/ 466057 w 724037"/>
                    <a:gd name="connsiteY10" fmla="*/ 366530 h 556951"/>
                    <a:gd name="connsiteX11" fmla="*/ 466057 w 724037"/>
                    <a:gd name="connsiteY11" fmla="*/ 208300 h 556951"/>
                    <a:gd name="connsiteX12" fmla="*/ 395157 w 724037"/>
                    <a:gd name="connsiteY12" fmla="*/ 198915 h 556951"/>
                    <a:gd name="connsiteX13" fmla="*/ 395157 w 724037"/>
                    <a:gd name="connsiteY13" fmla="*/ 382486 h 556951"/>
                    <a:gd name="connsiteX14" fmla="*/ 354667 w 724037"/>
                    <a:gd name="connsiteY14" fmla="*/ 389281 h 556951"/>
                    <a:gd name="connsiteX15" fmla="*/ 354667 w 724037"/>
                    <a:gd name="connsiteY15" fmla="*/ 193680 h 556951"/>
                    <a:gd name="connsiteX16" fmla="*/ 283767 w 724037"/>
                    <a:gd name="connsiteY16" fmla="*/ 184351 h 556951"/>
                    <a:gd name="connsiteX17" fmla="*/ 283767 w 724037"/>
                    <a:gd name="connsiteY17" fmla="*/ 405294 h 556951"/>
                    <a:gd name="connsiteX18" fmla="*/ 243276 w 724037"/>
                    <a:gd name="connsiteY18" fmla="*/ 412089 h 556951"/>
                    <a:gd name="connsiteX19" fmla="*/ 243276 w 724037"/>
                    <a:gd name="connsiteY19" fmla="*/ 179143 h 556951"/>
                    <a:gd name="connsiteX20" fmla="*/ 165415 w 724037"/>
                    <a:gd name="connsiteY20" fmla="*/ 170149 h 556951"/>
                    <a:gd name="connsiteX21" fmla="*/ 165275 w 724037"/>
                    <a:gd name="connsiteY21" fmla="*/ 431053 h 556951"/>
                    <a:gd name="connsiteX22" fmla="*/ 116681 w 724037"/>
                    <a:gd name="connsiteY22" fmla="*/ 439463 h 556951"/>
                    <a:gd name="connsiteX23" fmla="*/ 116681 w 724037"/>
                    <a:gd name="connsiteY23" fmla="*/ 131162 h 556951"/>
                    <a:gd name="connsiteX24" fmla="*/ 617938 w 724037"/>
                    <a:gd name="connsiteY24" fmla="*/ 207186 h 556951"/>
                    <a:gd name="connsiteX25" fmla="*/ 617938 w 724037"/>
                    <a:gd name="connsiteY25" fmla="*/ 336928 h 5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4037" h="556951">
                      <a:moveTo>
                        <a:pt x="60986" y="60986"/>
                      </a:moveTo>
                      <a:lnTo>
                        <a:pt x="60986" y="506547"/>
                      </a:lnTo>
                      <a:lnTo>
                        <a:pt x="673633" y="367310"/>
                      </a:lnTo>
                      <a:lnTo>
                        <a:pt x="673633" y="179338"/>
                      </a:lnTo>
                      <a:lnTo>
                        <a:pt x="60986" y="60986"/>
                      </a:lnTo>
                      <a:close/>
                      <a:moveTo>
                        <a:pt x="617938" y="336928"/>
                      </a:moveTo>
                      <a:lnTo>
                        <a:pt x="577447" y="343723"/>
                      </a:lnTo>
                      <a:lnTo>
                        <a:pt x="577447" y="222836"/>
                      </a:lnTo>
                      <a:lnTo>
                        <a:pt x="506547" y="213507"/>
                      </a:lnTo>
                      <a:lnTo>
                        <a:pt x="506547" y="359735"/>
                      </a:lnTo>
                      <a:lnTo>
                        <a:pt x="466057" y="366530"/>
                      </a:lnTo>
                      <a:lnTo>
                        <a:pt x="466057" y="208300"/>
                      </a:lnTo>
                      <a:lnTo>
                        <a:pt x="395157" y="198915"/>
                      </a:lnTo>
                      <a:lnTo>
                        <a:pt x="395157" y="382486"/>
                      </a:lnTo>
                      <a:lnTo>
                        <a:pt x="354667" y="389281"/>
                      </a:lnTo>
                      <a:lnTo>
                        <a:pt x="354667" y="193680"/>
                      </a:lnTo>
                      <a:lnTo>
                        <a:pt x="283767" y="184351"/>
                      </a:lnTo>
                      <a:lnTo>
                        <a:pt x="283767" y="405294"/>
                      </a:lnTo>
                      <a:lnTo>
                        <a:pt x="243276" y="412089"/>
                      </a:lnTo>
                      <a:lnTo>
                        <a:pt x="243276" y="179143"/>
                      </a:lnTo>
                      <a:lnTo>
                        <a:pt x="165415" y="170149"/>
                      </a:lnTo>
                      <a:lnTo>
                        <a:pt x="165275" y="431053"/>
                      </a:lnTo>
                      <a:lnTo>
                        <a:pt x="116681" y="439463"/>
                      </a:lnTo>
                      <a:lnTo>
                        <a:pt x="116681" y="131162"/>
                      </a:lnTo>
                      <a:lnTo>
                        <a:pt x="617938" y="207186"/>
                      </a:lnTo>
                      <a:lnTo>
                        <a:pt x="617938" y="336928"/>
                      </a:lnTo>
                      <a:close/>
                    </a:path>
                  </a:pathLst>
                </a:custGeom>
                <a:solidFill>
                  <a:srgbClr val="0078D7"/>
                </a:solidFill>
                <a:ln w="27813" cap="flat">
                  <a:noFill/>
                  <a:prstDash val="solid"/>
                  <a:miter/>
                </a:ln>
              </p:spPr>
              <p:txBody>
                <a:bodyPr rtlCol="0" anchor="ctr"/>
                <a:lstStyle/>
                <a:p>
                  <a:endParaRPr lang="en-US" sz="1765"/>
                </a:p>
              </p:txBody>
            </p:sp>
            <p:sp>
              <p:nvSpPr>
                <p:cNvPr id="228" name="Freeform: Shape 227">
                  <a:extLst>
                    <a:ext uri="{FF2B5EF4-FFF2-40B4-BE49-F238E27FC236}">
                      <a16:creationId xmlns:a16="http://schemas.microsoft.com/office/drawing/2014/main" id="{322FC3A3-D90A-4029-B9F8-3F4365FB6580}"/>
                    </a:ext>
                  </a:extLst>
                </p:cNvPr>
                <p:cNvSpPr/>
                <p:nvPr/>
              </p:nvSpPr>
              <p:spPr>
                <a:xfrm>
                  <a:off x="6325592" y="5063489"/>
                  <a:ext cx="306323" cy="556952"/>
                </a:xfrm>
                <a:custGeom>
                  <a:avLst/>
                  <a:gdLst>
                    <a:gd name="connsiteX0" fmla="*/ 60986 w 306323"/>
                    <a:gd name="connsiteY0" fmla="*/ 137567 h 556951"/>
                    <a:gd name="connsiteX1" fmla="*/ 60986 w 306323"/>
                    <a:gd name="connsiteY1" fmla="*/ 395157 h 556951"/>
                    <a:gd name="connsiteX2" fmla="*/ 255919 w 306323"/>
                    <a:gd name="connsiteY2" fmla="*/ 506547 h 556951"/>
                    <a:gd name="connsiteX3" fmla="*/ 255919 w 306323"/>
                    <a:gd name="connsiteY3" fmla="*/ 60986 h 556951"/>
                    <a:gd name="connsiteX4" fmla="*/ 60986 w 306323"/>
                    <a:gd name="connsiteY4" fmla="*/ 137567 h 556951"/>
                    <a:gd name="connsiteX5" fmla="*/ 228072 w 306323"/>
                    <a:gd name="connsiteY5" fmla="*/ 167615 h 556951"/>
                    <a:gd name="connsiteX6" fmla="*/ 228072 w 306323"/>
                    <a:gd name="connsiteY6" fmla="*/ 436929 h 556951"/>
                    <a:gd name="connsiteX7" fmla="*/ 186300 w 306323"/>
                    <a:gd name="connsiteY7" fmla="*/ 416043 h 556951"/>
                    <a:gd name="connsiteX8" fmla="*/ 186300 w 306323"/>
                    <a:gd name="connsiteY8" fmla="*/ 181371 h 556951"/>
                    <a:gd name="connsiteX9" fmla="*/ 130605 w 306323"/>
                    <a:gd name="connsiteY9" fmla="*/ 199695 h 556951"/>
                    <a:gd name="connsiteX10" fmla="*/ 130605 w 306323"/>
                    <a:gd name="connsiteY10" fmla="*/ 388112 h 556951"/>
                    <a:gd name="connsiteX11" fmla="*/ 88834 w 306323"/>
                    <a:gd name="connsiteY11" fmla="*/ 367310 h 556951"/>
                    <a:gd name="connsiteX12" fmla="*/ 88834 w 306323"/>
                    <a:gd name="connsiteY12" fmla="*/ 213452 h 556951"/>
                    <a:gd name="connsiteX13" fmla="*/ 88834 w 306323"/>
                    <a:gd name="connsiteY13" fmla="*/ 185604 h 556951"/>
                    <a:gd name="connsiteX14" fmla="*/ 186300 w 306323"/>
                    <a:gd name="connsiteY14" fmla="*/ 153524 h 556951"/>
                    <a:gd name="connsiteX15" fmla="*/ 228072 w 306323"/>
                    <a:gd name="connsiteY15" fmla="*/ 139767 h 556951"/>
                    <a:gd name="connsiteX16" fmla="*/ 228072 w 306323"/>
                    <a:gd name="connsiteY16" fmla="*/ 167615 h 5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6323" h="556951">
                      <a:moveTo>
                        <a:pt x="60986" y="137567"/>
                      </a:moveTo>
                      <a:lnTo>
                        <a:pt x="60986" y="395157"/>
                      </a:lnTo>
                      <a:lnTo>
                        <a:pt x="255919" y="506547"/>
                      </a:lnTo>
                      <a:lnTo>
                        <a:pt x="255919" y="60986"/>
                      </a:lnTo>
                      <a:lnTo>
                        <a:pt x="60986" y="137567"/>
                      </a:lnTo>
                      <a:close/>
                      <a:moveTo>
                        <a:pt x="228072" y="167615"/>
                      </a:moveTo>
                      <a:lnTo>
                        <a:pt x="228072" y="436929"/>
                      </a:lnTo>
                      <a:lnTo>
                        <a:pt x="186300" y="416043"/>
                      </a:lnTo>
                      <a:lnTo>
                        <a:pt x="186300" y="181371"/>
                      </a:lnTo>
                      <a:lnTo>
                        <a:pt x="130605" y="199695"/>
                      </a:lnTo>
                      <a:lnTo>
                        <a:pt x="130605" y="388112"/>
                      </a:lnTo>
                      <a:lnTo>
                        <a:pt x="88834" y="367310"/>
                      </a:lnTo>
                      <a:lnTo>
                        <a:pt x="88834" y="213452"/>
                      </a:lnTo>
                      <a:lnTo>
                        <a:pt x="88834" y="185604"/>
                      </a:lnTo>
                      <a:lnTo>
                        <a:pt x="186300" y="153524"/>
                      </a:lnTo>
                      <a:lnTo>
                        <a:pt x="228072" y="139767"/>
                      </a:lnTo>
                      <a:lnTo>
                        <a:pt x="228072" y="167615"/>
                      </a:lnTo>
                      <a:close/>
                    </a:path>
                  </a:pathLst>
                </a:custGeom>
                <a:solidFill>
                  <a:srgbClr val="0078D7"/>
                </a:solidFill>
                <a:ln w="27813" cap="flat">
                  <a:noFill/>
                  <a:prstDash val="solid"/>
                  <a:miter/>
                </a:ln>
              </p:spPr>
              <p:txBody>
                <a:bodyPr rtlCol="0" anchor="ctr"/>
                <a:lstStyle/>
                <a:p>
                  <a:endParaRPr lang="en-US" sz="1765"/>
                </a:p>
              </p:txBody>
            </p:sp>
          </p:grpSp>
          <p:sp>
            <p:nvSpPr>
              <p:cNvPr id="119" name="Freeform 5">
                <a:extLst>
                  <a:ext uri="{FF2B5EF4-FFF2-40B4-BE49-F238E27FC236}">
                    <a16:creationId xmlns:a16="http://schemas.microsoft.com/office/drawing/2014/main" id="{4903BCE3-13E6-4A40-80D3-BD65C8C6244B}"/>
                  </a:ext>
                </a:extLst>
              </p:cNvPr>
              <p:cNvSpPr>
                <a:spLocks noChangeAspect="1"/>
              </p:cNvSpPr>
              <p:nvPr/>
            </p:nvSpPr>
            <p:spPr bwMode="black">
              <a:xfrm>
                <a:off x="6154986" y="5168240"/>
                <a:ext cx="837234" cy="49513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solidFill>
                  <a:srgbClr val="E6E6E6"/>
                </a:solidFill>
              </a:ln>
            </p:spPr>
            <p:txBody>
              <a:bodyPr vert="horz" wrap="square" lIns="67226" tIns="33613" rIns="67226" bIns="33613" numCol="1" anchor="t" anchorCtr="0" compatLnSpc="1">
                <a:prstTxWarp prst="textNoShape">
                  <a:avLst/>
                </a:prstTxWarp>
              </a:bodyPr>
              <a:lstStyle/>
              <a:p>
                <a:endParaRPr lang="en-US" sz="1323" dirty="0"/>
              </a:p>
            </p:txBody>
          </p:sp>
        </p:grpSp>
        <p:pic>
          <p:nvPicPr>
            <p:cNvPr id="121" name="Picture 120" descr="A close up of a sign&#10;&#10;Description generated with high confidence">
              <a:extLst>
                <a:ext uri="{FF2B5EF4-FFF2-40B4-BE49-F238E27FC236}">
                  <a16:creationId xmlns:a16="http://schemas.microsoft.com/office/drawing/2014/main" id="{A3D25A55-2193-48DF-821F-F151EFE80B9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12669" y="3378667"/>
              <a:ext cx="514905" cy="514905"/>
            </a:xfrm>
            <a:prstGeom prst="rect">
              <a:avLst/>
            </a:prstGeom>
          </p:spPr>
        </p:pic>
        <p:sp>
          <p:nvSpPr>
            <p:cNvPr id="122" name="TextBox 121">
              <a:extLst>
                <a:ext uri="{FF2B5EF4-FFF2-40B4-BE49-F238E27FC236}">
                  <a16:creationId xmlns:a16="http://schemas.microsoft.com/office/drawing/2014/main" id="{2A479D90-9E7F-4FB1-BFA0-DDD6AC159891}"/>
                </a:ext>
              </a:extLst>
            </p:cNvPr>
            <p:cNvSpPr txBox="1"/>
            <p:nvPr/>
          </p:nvSpPr>
          <p:spPr>
            <a:xfrm>
              <a:off x="8849031" y="3931993"/>
              <a:ext cx="1302116"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Web App for Containers</a:t>
              </a:r>
            </a:p>
          </p:txBody>
        </p:sp>
        <p:sp>
          <p:nvSpPr>
            <p:cNvPr id="123" name="TextBox 122">
              <a:extLst>
                <a:ext uri="{FF2B5EF4-FFF2-40B4-BE49-F238E27FC236}">
                  <a16:creationId xmlns:a16="http://schemas.microsoft.com/office/drawing/2014/main" id="{B379D2B2-659E-461B-9857-97E56B030663}"/>
                </a:ext>
              </a:extLst>
            </p:cNvPr>
            <p:cNvSpPr txBox="1"/>
            <p:nvPr/>
          </p:nvSpPr>
          <p:spPr>
            <a:xfrm>
              <a:off x="10019063" y="3951657"/>
              <a:ext cx="1302116" cy="426446"/>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MySQL database</a:t>
              </a:r>
            </a:p>
          </p:txBody>
        </p:sp>
        <p:cxnSp>
          <p:nvCxnSpPr>
            <p:cNvPr id="124" name="Straight Arrow Connector 123">
              <a:extLst>
                <a:ext uri="{FF2B5EF4-FFF2-40B4-BE49-F238E27FC236}">
                  <a16:creationId xmlns:a16="http://schemas.microsoft.com/office/drawing/2014/main" id="{F35FBCC7-A46A-470F-BD7D-A894324AFB2C}"/>
                </a:ext>
              </a:extLst>
            </p:cNvPr>
            <p:cNvCxnSpPr>
              <a:cxnSpLocks/>
            </p:cNvCxnSpPr>
            <p:nvPr/>
          </p:nvCxnSpPr>
          <p:spPr>
            <a:xfrm>
              <a:off x="9930581" y="3574026"/>
              <a:ext cx="437535"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a16="http://schemas.microsoft.com/office/drawing/2014/main" id="{51EFE6B1-C177-40BF-B91F-018E8A37C2D8}"/>
                </a:ext>
              </a:extLst>
            </p:cNvPr>
            <p:cNvGrpSpPr/>
            <p:nvPr/>
          </p:nvGrpSpPr>
          <p:grpSpPr>
            <a:xfrm>
              <a:off x="8824450" y="4817396"/>
              <a:ext cx="1302116" cy="631657"/>
              <a:chOff x="8883444" y="5717048"/>
              <a:chExt cx="1302116" cy="631657"/>
            </a:xfrm>
          </p:grpSpPr>
          <p:pic>
            <p:nvPicPr>
              <p:cNvPr id="234" name="Graphic 233">
                <a:extLst>
                  <a:ext uri="{FF2B5EF4-FFF2-40B4-BE49-F238E27FC236}">
                    <a16:creationId xmlns:a16="http://schemas.microsoft.com/office/drawing/2014/main" id="{ADDE56E1-D6AA-418F-9045-5BDA49C0F41F}"/>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185278" y="5717048"/>
                <a:ext cx="698449" cy="349225"/>
              </a:xfrm>
              <a:prstGeom prst="rect">
                <a:avLst/>
              </a:prstGeom>
            </p:spPr>
          </p:pic>
          <p:sp>
            <p:nvSpPr>
              <p:cNvPr id="139" name="TextBox 138">
                <a:extLst>
                  <a:ext uri="{FF2B5EF4-FFF2-40B4-BE49-F238E27FC236}">
                    <a16:creationId xmlns:a16="http://schemas.microsoft.com/office/drawing/2014/main" id="{C1C038D6-CFE6-4783-A8F7-B1E6F8C82321}"/>
                  </a:ext>
                </a:extLst>
              </p:cNvPr>
              <p:cNvSpPr txBox="1"/>
              <p:nvPr/>
            </p:nvSpPr>
            <p:spPr>
              <a:xfrm>
                <a:off x="8883444" y="6090173"/>
                <a:ext cx="1302116"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CDN</a:t>
                </a:r>
              </a:p>
            </p:txBody>
          </p:sp>
        </p:grpSp>
        <p:grpSp>
          <p:nvGrpSpPr>
            <p:cNvPr id="237" name="Group 236">
              <a:extLst>
                <a:ext uri="{FF2B5EF4-FFF2-40B4-BE49-F238E27FC236}">
                  <a16:creationId xmlns:a16="http://schemas.microsoft.com/office/drawing/2014/main" id="{778ACD73-0921-4725-A271-8140236297E4}"/>
                </a:ext>
              </a:extLst>
            </p:cNvPr>
            <p:cNvGrpSpPr/>
            <p:nvPr/>
          </p:nvGrpSpPr>
          <p:grpSpPr>
            <a:xfrm>
              <a:off x="8677992" y="5787206"/>
              <a:ext cx="1635604" cy="344302"/>
              <a:chOff x="8677992" y="5787206"/>
              <a:chExt cx="1635604" cy="344302"/>
            </a:xfrm>
          </p:grpSpPr>
          <p:grpSp>
            <p:nvGrpSpPr>
              <p:cNvPr id="236" name="Group 235">
                <a:extLst>
                  <a:ext uri="{FF2B5EF4-FFF2-40B4-BE49-F238E27FC236}">
                    <a16:creationId xmlns:a16="http://schemas.microsoft.com/office/drawing/2014/main" id="{C32B2F7D-7313-4D98-B4F8-247BB5D4A912}"/>
                  </a:ext>
                </a:extLst>
              </p:cNvPr>
              <p:cNvGrpSpPr/>
              <p:nvPr/>
            </p:nvGrpSpPr>
            <p:grpSpPr>
              <a:xfrm>
                <a:off x="8677992" y="5787206"/>
                <a:ext cx="701539" cy="344302"/>
                <a:chOff x="5433347" y="5246430"/>
                <a:chExt cx="701539" cy="344302"/>
              </a:xfrm>
            </p:grpSpPr>
            <p:sp>
              <p:nvSpPr>
                <p:cNvPr id="143" name="Freeform 13">
                  <a:extLst>
                    <a:ext uri="{FF2B5EF4-FFF2-40B4-BE49-F238E27FC236}">
                      <a16:creationId xmlns:a16="http://schemas.microsoft.com/office/drawing/2014/main" id="{499ACD44-2DD6-445E-B6AE-B0856319064A}"/>
                    </a:ext>
                  </a:extLst>
                </p:cNvPr>
                <p:cNvSpPr>
                  <a:spLocks noChangeAspect="1" noEditPoints="1"/>
                </p:cNvSpPr>
                <p:nvPr/>
              </p:nvSpPr>
              <p:spPr bwMode="black">
                <a:xfrm>
                  <a:off x="5951512" y="5246430"/>
                  <a:ext cx="183374" cy="344302"/>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78D7"/>
                </a:solidFill>
                <a:ln>
                  <a:noFill/>
                </a:ln>
              </p:spPr>
              <p:txBody>
                <a:bodyPr vert="horz" wrap="square" lIns="67226" tIns="33613" rIns="67226" bIns="33613" numCol="1" anchor="t" anchorCtr="0" compatLnSpc="1">
                  <a:prstTxWarp prst="textNoShape">
                    <a:avLst/>
                  </a:prstTxWarp>
                </a:bodyPr>
                <a:lstStyle/>
                <a:p>
                  <a:endParaRPr lang="en-US" sz="1323" dirty="0"/>
                </a:p>
              </p:txBody>
            </p:sp>
            <p:sp>
              <p:nvSpPr>
                <p:cNvPr id="148" name="Freeform 29">
                  <a:extLst>
                    <a:ext uri="{FF2B5EF4-FFF2-40B4-BE49-F238E27FC236}">
                      <a16:creationId xmlns:a16="http://schemas.microsoft.com/office/drawing/2014/main" id="{8E46B9CA-504A-4FE8-A320-77283AFACC96}"/>
                    </a:ext>
                  </a:extLst>
                </p:cNvPr>
                <p:cNvSpPr>
                  <a:spLocks noChangeAspect="1" noEditPoints="1"/>
                </p:cNvSpPr>
                <p:nvPr/>
              </p:nvSpPr>
              <p:spPr bwMode="black">
                <a:xfrm>
                  <a:off x="5433347" y="5271172"/>
                  <a:ext cx="466698" cy="294818"/>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rgbClr val="0078D7"/>
                </a:solidFill>
                <a:ln>
                  <a:noFill/>
                </a:ln>
              </p:spPr>
              <p:txBody>
                <a:bodyPr vert="horz" wrap="square" lIns="67226" tIns="33613" rIns="67226" bIns="33613" numCol="1" anchor="t" anchorCtr="0" compatLnSpc="1">
                  <a:prstTxWarp prst="textNoShape">
                    <a:avLst/>
                  </a:prstTxWarp>
                </a:bodyPr>
                <a:lstStyle/>
                <a:p>
                  <a:endParaRPr lang="en-US" sz="1323" dirty="0"/>
                </a:p>
              </p:txBody>
            </p:sp>
          </p:grpSp>
          <p:grpSp>
            <p:nvGrpSpPr>
              <p:cNvPr id="149" name="Group 148">
                <a:extLst>
                  <a:ext uri="{FF2B5EF4-FFF2-40B4-BE49-F238E27FC236}">
                    <a16:creationId xmlns:a16="http://schemas.microsoft.com/office/drawing/2014/main" id="{28629301-DC72-4128-96D1-0E43C2F4A911}"/>
                  </a:ext>
                </a:extLst>
              </p:cNvPr>
              <p:cNvGrpSpPr/>
              <p:nvPr/>
            </p:nvGrpSpPr>
            <p:grpSpPr>
              <a:xfrm>
                <a:off x="9612057" y="5787206"/>
                <a:ext cx="701539" cy="344302"/>
                <a:chOff x="5433347" y="5246430"/>
                <a:chExt cx="701539" cy="344302"/>
              </a:xfrm>
            </p:grpSpPr>
            <p:sp>
              <p:nvSpPr>
                <p:cNvPr id="150" name="Freeform 13">
                  <a:extLst>
                    <a:ext uri="{FF2B5EF4-FFF2-40B4-BE49-F238E27FC236}">
                      <a16:creationId xmlns:a16="http://schemas.microsoft.com/office/drawing/2014/main" id="{B162F213-0542-4DEF-9F52-EAD3EB8ED4D9}"/>
                    </a:ext>
                  </a:extLst>
                </p:cNvPr>
                <p:cNvSpPr>
                  <a:spLocks noChangeAspect="1" noEditPoints="1"/>
                </p:cNvSpPr>
                <p:nvPr/>
              </p:nvSpPr>
              <p:spPr bwMode="black">
                <a:xfrm>
                  <a:off x="5951512" y="5246430"/>
                  <a:ext cx="183374" cy="344302"/>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78D7"/>
                </a:solidFill>
                <a:ln>
                  <a:noFill/>
                </a:ln>
              </p:spPr>
              <p:txBody>
                <a:bodyPr vert="horz" wrap="square" lIns="67226" tIns="33613" rIns="67226" bIns="33613" numCol="1" anchor="t" anchorCtr="0" compatLnSpc="1">
                  <a:prstTxWarp prst="textNoShape">
                    <a:avLst/>
                  </a:prstTxWarp>
                </a:bodyPr>
                <a:lstStyle/>
                <a:p>
                  <a:endParaRPr lang="en-US" sz="1323" dirty="0"/>
                </a:p>
              </p:txBody>
            </p:sp>
            <p:sp>
              <p:nvSpPr>
                <p:cNvPr id="151" name="Freeform 29">
                  <a:extLst>
                    <a:ext uri="{FF2B5EF4-FFF2-40B4-BE49-F238E27FC236}">
                      <a16:creationId xmlns:a16="http://schemas.microsoft.com/office/drawing/2014/main" id="{37D00B79-F7D5-45B0-AA81-FC67226573EE}"/>
                    </a:ext>
                  </a:extLst>
                </p:cNvPr>
                <p:cNvSpPr>
                  <a:spLocks noChangeAspect="1" noEditPoints="1"/>
                </p:cNvSpPr>
                <p:nvPr/>
              </p:nvSpPr>
              <p:spPr bwMode="black">
                <a:xfrm>
                  <a:off x="5433347" y="5271172"/>
                  <a:ext cx="466698" cy="294818"/>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rgbClr val="0078D7"/>
                </a:solidFill>
                <a:ln>
                  <a:noFill/>
                </a:ln>
              </p:spPr>
              <p:txBody>
                <a:bodyPr vert="horz" wrap="square" lIns="67226" tIns="33613" rIns="67226" bIns="33613" numCol="1" anchor="t" anchorCtr="0" compatLnSpc="1">
                  <a:prstTxWarp prst="textNoShape">
                    <a:avLst/>
                  </a:prstTxWarp>
                </a:bodyPr>
                <a:lstStyle/>
                <a:p>
                  <a:endParaRPr lang="en-US" sz="1323" dirty="0"/>
                </a:p>
              </p:txBody>
            </p:sp>
          </p:grpSp>
        </p:grpSp>
        <p:sp>
          <p:nvSpPr>
            <p:cNvPr id="152" name="TextBox 151">
              <a:extLst>
                <a:ext uri="{FF2B5EF4-FFF2-40B4-BE49-F238E27FC236}">
                  <a16:creationId xmlns:a16="http://schemas.microsoft.com/office/drawing/2014/main" id="{66D57929-9A8D-4997-943F-B61481C83B04}"/>
                </a:ext>
              </a:extLst>
            </p:cNvPr>
            <p:cNvSpPr txBox="1"/>
            <p:nvPr/>
          </p:nvSpPr>
          <p:spPr>
            <a:xfrm>
              <a:off x="8844736" y="6286817"/>
              <a:ext cx="1302116"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End users</a:t>
              </a:r>
            </a:p>
          </p:txBody>
        </p:sp>
        <p:grpSp>
          <p:nvGrpSpPr>
            <p:cNvPr id="248" name="Group 247">
              <a:extLst>
                <a:ext uri="{FF2B5EF4-FFF2-40B4-BE49-F238E27FC236}">
                  <a16:creationId xmlns:a16="http://schemas.microsoft.com/office/drawing/2014/main" id="{435106BF-7FBC-4CA0-B510-BE35F890E559}"/>
                </a:ext>
              </a:extLst>
            </p:cNvPr>
            <p:cNvGrpSpPr/>
            <p:nvPr/>
          </p:nvGrpSpPr>
          <p:grpSpPr>
            <a:xfrm>
              <a:off x="7207044" y="4239666"/>
              <a:ext cx="1302116" cy="997044"/>
              <a:chOff x="7148050" y="3826712"/>
              <a:chExt cx="1302116" cy="997044"/>
            </a:xfrm>
          </p:grpSpPr>
          <p:sp>
            <p:nvSpPr>
              <p:cNvPr id="155" name="Freeform 115">
                <a:extLst>
                  <a:ext uri="{FF2B5EF4-FFF2-40B4-BE49-F238E27FC236}">
                    <a16:creationId xmlns:a16="http://schemas.microsoft.com/office/drawing/2014/main" id="{3939104A-9E47-4E6F-8ABD-DABBBBB9E13C}"/>
                  </a:ext>
                </a:extLst>
              </p:cNvPr>
              <p:cNvSpPr>
                <a:spLocks noChangeAspect="1" noEditPoints="1"/>
              </p:cNvSpPr>
              <p:nvPr/>
            </p:nvSpPr>
            <p:spPr bwMode="black">
              <a:xfrm flipH="1">
                <a:off x="7527008" y="3826712"/>
                <a:ext cx="544201" cy="534484"/>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endParaRPr lang="en-US" sz="1323" dirty="0">
                  <a:solidFill>
                    <a:srgbClr val="000000"/>
                  </a:solidFill>
                </a:endParaRPr>
              </a:p>
            </p:txBody>
          </p:sp>
          <p:sp>
            <p:nvSpPr>
              <p:cNvPr id="157" name="TextBox 156">
                <a:extLst>
                  <a:ext uri="{FF2B5EF4-FFF2-40B4-BE49-F238E27FC236}">
                    <a16:creationId xmlns:a16="http://schemas.microsoft.com/office/drawing/2014/main" id="{6E3D608E-29A4-417A-B0A1-865AA358A391}"/>
                  </a:ext>
                </a:extLst>
              </p:cNvPr>
              <p:cNvSpPr txBox="1"/>
              <p:nvPr/>
            </p:nvSpPr>
            <p:spPr>
              <a:xfrm>
                <a:off x="7148050" y="4399024"/>
                <a:ext cx="1302116"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Monitoring log aggregation</a:t>
                </a:r>
              </a:p>
            </p:txBody>
          </p:sp>
        </p:grpSp>
        <p:cxnSp>
          <p:nvCxnSpPr>
            <p:cNvPr id="158" name="Straight Arrow Connector 157">
              <a:extLst>
                <a:ext uri="{FF2B5EF4-FFF2-40B4-BE49-F238E27FC236}">
                  <a16:creationId xmlns:a16="http://schemas.microsoft.com/office/drawing/2014/main" id="{8312A4CF-3A9A-49C0-91E1-1644DF06DFB5}"/>
                </a:ext>
              </a:extLst>
            </p:cNvPr>
            <p:cNvCxnSpPr>
              <a:cxnSpLocks/>
            </p:cNvCxnSpPr>
            <p:nvPr/>
          </p:nvCxnSpPr>
          <p:spPr>
            <a:xfrm flipH="1">
              <a:off x="8170606" y="4429729"/>
              <a:ext cx="1317525"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51AA521A-3B2B-4E66-984E-B5DC8221D4B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418557" y="2108907"/>
            <a:ext cx="304714" cy="363930"/>
          </a:xfrm>
          <a:prstGeom prst="rect">
            <a:avLst/>
          </a:prstGeom>
        </p:spPr>
      </p:pic>
      <p:cxnSp>
        <p:nvCxnSpPr>
          <p:cNvPr id="53" name="Straight Arrow Connector 52">
            <a:extLst>
              <a:ext uri="{FF2B5EF4-FFF2-40B4-BE49-F238E27FC236}">
                <a16:creationId xmlns:a16="http://schemas.microsoft.com/office/drawing/2014/main" id="{9BB7F9B3-6432-49C9-B606-3B13C498514D}"/>
              </a:ext>
            </a:extLst>
          </p:cNvPr>
          <p:cNvCxnSpPr>
            <a:cxnSpLocks/>
          </p:cNvCxnSpPr>
          <p:nvPr/>
        </p:nvCxnSpPr>
        <p:spPr>
          <a:xfrm>
            <a:off x="9318783" y="1999738"/>
            <a:ext cx="0" cy="905773"/>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1494041"/>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a:xfrm>
            <a:off x="588263" y="457200"/>
            <a:ext cx="11018520" cy="723916"/>
          </a:xfrm>
        </p:spPr>
        <p:txBody>
          <a:bodyPr/>
          <a:lstStyle/>
          <a:p>
            <a:r>
              <a:rPr lang="en-US" sz="4704" dirty="0"/>
              <a:t>Host on an App Service Plan</a:t>
            </a:r>
          </a:p>
        </p:txBody>
      </p:sp>
      <p:grpSp>
        <p:nvGrpSpPr>
          <p:cNvPr id="11" name="Group 10"/>
          <p:cNvGrpSpPr/>
          <p:nvPr/>
        </p:nvGrpSpPr>
        <p:grpSpPr>
          <a:xfrm>
            <a:off x="1210194" y="2836563"/>
            <a:ext cx="1715775" cy="508555"/>
            <a:chOff x="2179637" y="3725406"/>
            <a:chExt cx="1750180" cy="518753"/>
          </a:xfrm>
        </p:grpSpPr>
        <p:sp>
          <p:nvSpPr>
            <p:cNvPr id="6" name="TextBox 5"/>
            <p:cNvSpPr txBox="1"/>
            <p:nvPr/>
          </p:nvSpPr>
          <p:spPr>
            <a:xfrm>
              <a:off x="2698390" y="3794174"/>
              <a:ext cx="1231427"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S1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227920"/>
              <a:gd name="adj4" fmla="val 12021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1494041"/>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15775" cy="508555"/>
            <a:chOff x="2179637" y="3725406"/>
            <a:chExt cx="1750180" cy="518753"/>
          </a:xfrm>
        </p:grpSpPr>
        <p:sp>
          <p:nvSpPr>
            <p:cNvPr id="41" name="TextBox 40"/>
            <p:cNvSpPr txBox="1"/>
            <p:nvPr/>
          </p:nvSpPr>
          <p:spPr>
            <a:xfrm>
              <a:off x="2698390" y="3794174"/>
              <a:ext cx="1231427"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S1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7" name="TextBox 46"/>
          <p:cNvSpPr txBox="1"/>
          <p:nvPr/>
        </p:nvSpPr>
        <p:spPr>
          <a:xfrm>
            <a:off x="9162571" y="4839587"/>
            <a:ext cx="2173842" cy="1284198"/>
          </a:xfrm>
          <a:prstGeom prst="rect">
            <a:avLst/>
          </a:prstGeom>
          <a:solidFill>
            <a:schemeClr val="bg1">
              <a:lumMod val="50000"/>
            </a:schemeClr>
          </a:solidFill>
        </p:spPr>
        <p:txBody>
          <a:bodyPr wrap="square" lIns="91440" tIns="91440" rIns="91440" bIns="9144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Price tier: Standard</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Compute Resource: S1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Scale: 2</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Apps: running 3 apps</a:t>
            </a:r>
          </a:p>
        </p:txBody>
      </p:sp>
      <p:sp>
        <p:nvSpPr>
          <p:cNvPr id="33" name="Line Callout 1 (No Border) 15"/>
          <p:cNvSpPr/>
          <p:nvPr/>
        </p:nvSpPr>
        <p:spPr bwMode="auto">
          <a:xfrm>
            <a:off x="4068553" y="6214128"/>
            <a:ext cx="1643445" cy="568947"/>
          </a:xfrm>
          <a:prstGeom prst="callout1">
            <a:avLst>
              <a:gd name="adj1" fmla="val -624"/>
              <a:gd name="adj2" fmla="val 74681"/>
              <a:gd name="adj3" fmla="val -227920"/>
              <a:gd name="adj4" fmla="val 12021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Tree>
    <p:extLst>
      <p:ext uri="{BB962C8B-B14F-4D97-AF65-F5344CB8AC3E}">
        <p14:creationId xmlns:p14="http://schemas.microsoft.com/office/powerpoint/2010/main" val="2693671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500"/>
                            </p:stCondLst>
                            <p:childTnLst>
                              <p:par>
                                <p:cTn id="65" presetID="10" presetClass="entr" presetSubtype="0" fill="hold" grpId="0" nodeType="afterEffect">
                                  <p:stCondLst>
                                    <p:cond delay="5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31" grpId="0"/>
      <p:bldP spid="32" grpId="0"/>
      <p:bldP spid="16" grpId="0" animBg="1"/>
      <p:bldP spid="37" grpId="0" animBg="1"/>
      <p:bldP spid="44" grpId="0"/>
      <p:bldP spid="45" grpId="0"/>
      <p:bldP spid="46" grpId="0"/>
      <p:bldP spid="47" grpId="0" animBg="1"/>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241224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a:xfrm>
            <a:off x="588263" y="457200"/>
            <a:ext cx="11018520" cy="723916"/>
          </a:xfrm>
        </p:spPr>
        <p:txBody>
          <a:bodyPr/>
          <a:lstStyle/>
          <a:p>
            <a:r>
              <a:rPr lang="en-US" sz="4704" dirty="0"/>
              <a:t>Scale-Up</a:t>
            </a:r>
          </a:p>
        </p:txBody>
      </p:sp>
      <p:grpSp>
        <p:nvGrpSpPr>
          <p:cNvPr id="11" name="Group 10"/>
          <p:cNvGrpSpPr/>
          <p:nvPr/>
        </p:nvGrpSpPr>
        <p:grpSpPr>
          <a:xfrm>
            <a:off x="1210194" y="283656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2412243"/>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7" name="TextBox 46"/>
          <p:cNvSpPr txBox="1"/>
          <p:nvPr/>
        </p:nvSpPr>
        <p:spPr>
          <a:xfrm>
            <a:off x="9169498" y="4839587"/>
            <a:ext cx="2173842" cy="1284198"/>
          </a:xfrm>
          <a:prstGeom prst="rect">
            <a:avLst/>
          </a:prstGeom>
          <a:solidFill>
            <a:schemeClr val="bg1">
              <a:lumMod val="50000"/>
            </a:schemeClr>
          </a:solidFill>
        </p:spPr>
        <p:txBody>
          <a:bodyPr wrap="square" lIns="91440" tIns="91440" rIns="91440" bIns="91440" rtlCol="0">
            <a:spAutoFit/>
          </a:bodyPr>
          <a:lstStyle>
            <a:defPPr>
              <a:defRPr lang="en-US"/>
            </a:defPPr>
            <a:lvl1pPr defTabSz="896386">
              <a:lnSpc>
                <a:spcPct val="90000"/>
              </a:lnSpc>
              <a:spcAft>
                <a:spcPts val="588"/>
              </a:spcAft>
              <a:defRPr sz="1568" b="1" kern="0">
                <a:solidFill>
                  <a:schemeClr val="bg1"/>
                </a:solidFill>
                <a:latin typeface="Segoe UI Light" charset="0"/>
              </a:defRPr>
            </a:lvl1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Price tier: Standard</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Compute Resource: S2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Scale: 2</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Apps: running 3 apps</a:t>
            </a:r>
          </a:p>
        </p:txBody>
      </p:sp>
      <p:sp>
        <p:nvSpPr>
          <p:cNvPr id="28" name="Line Callout 1 (No Border) 15"/>
          <p:cNvSpPr/>
          <p:nvPr/>
        </p:nvSpPr>
        <p:spPr bwMode="auto">
          <a:xfrm>
            <a:off x="4404713" y="628905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Tree>
    <p:extLst>
      <p:ext uri="{BB962C8B-B14F-4D97-AF65-F5344CB8AC3E}">
        <p14:creationId xmlns:p14="http://schemas.microsoft.com/office/powerpoint/2010/main" val="819941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11361320" cy="445370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241224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2"/>
                </a:solidFill>
              </a:rPr>
              <a:t>Scale-Out</a:t>
            </a:r>
          </a:p>
        </p:txBody>
      </p:sp>
      <p:grpSp>
        <p:nvGrpSpPr>
          <p:cNvPr id="11" name="Group 10"/>
          <p:cNvGrpSpPr/>
          <p:nvPr/>
        </p:nvGrpSpPr>
        <p:grpSpPr>
          <a:xfrm>
            <a:off x="1210194" y="283656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2412243"/>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7" name="TextBox 46"/>
          <p:cNvSpPr txBox="1"/>
          <p:nvPr/>
        </p:nvSpPr>
        <p:spPr>
          <a:xfrm>
            <a:off x="9887529" y="274272"/>
            <a:ext cx="2173842" cy="1284198"/>
          </a:xfrm>
          <a:prstGeom prst="rect">
            <a:avLst/>
          </a:prstGeom>
          <a:solidFill>
            <a:schemeClr val="bg1">
              <a:lumMod val="50000"/>
            </a:schemeClr>
          </a:solidFill>
        </p:spPr>
        <p:txBody>
          <a:bodyPr wrap="square" lIns="91440" tIns="91440" rIns="91440" bIns="91440" rtlCol="0">
            <a:spAutoFit/>
          </a:bodyPr>
          <a:lstStyle>
            <a:defPPr>
              <a:defRPr lang="en-US"/>
            </a:defPPr>
            <a:lvl1pPr defTabSz="896386">
              <a:lnSpc>
                <a:spcPct val="90000"/>
              </a:lnSpc>
              <a:spcAft>
                <a:spcPts val="588"/>
              </a:spcAft>
              <a:defRPr sz="1568" b="1" kern="0">
                <a:solidFill>
                  <a:schemeClr val="bg1"/>
                </a:solidFill>
                <a:latin typeface="Segoe UI Light" charset="0"/>
              </a:defRPr>
            </a:lvl1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Price tier: Standard</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Compute Resource: S2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Scale: 3</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Apps: running 3 apps</a:t>
            </a:r>
          </a:p>
        </p:txBody>
      </p:sp>
      <p:sp>
        <p:nvSpPr>
          <p:cNvPr id="28" name="Line Callout 1 (No Border) 15"/>
          <p:cNvSpPr/>
          <p:nvPr/>
        </p:nvSpPr>
        <p:spPr bwMode="auto">
          <a:xfrm>
            <a:off x="4404713" y="628905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
        <p:nvSpPr>
          <p:cNvPr id="33" name="Rectangle 32"/>
          <p:cNvSpPr/>
          <p:nvPr/>
        </p:nvSpPr>
        <p:spPr>
          <a:xfrm>
            <a:off x="8668246" y="3481924"/>
            <a:ext cx="3286891" cy="2412243"/>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90454" y="3873059"/>
            <a:ext cx="672319" cy="693525"/>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33414" y="3845904"/>
            <a:ext cx="648919" cy="648919"/>
          </a:xfrm>
          <a:prstGeom prst="rect">
            <a:avLst/>
          </a:prstGeom>
        </p:spPr>
      </p:pic>
      <p:grpSp>
        <p:nvGrpSpPr>
          <p:cNvPr id="36" name="Group 35"/>
          <p:cNvGrpSpPr/>
          <p:nvPr/>
        </p:nvGrpSpPr>
        <p:grpSpPr>
          <a:xfrm>
            <a:off x="8668246" y="2836563"/>
            <a:ext cx="1751919" cy="508555"/>
            <a:chOff x="2179637" y="3725406"/>
            <a:chExt cx="1787049" cy="518753"/>
          </a:xfrm>
        </p:grpSpPr>
        <p:sp>
          <p:nvSpPr>
            <p:cNvPr id="48" name="TextBox 47"/>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49" name="Picture 48"/>
            <p:cNvPicPr>
              <a:picLocks noChangeAspect="1"/>
            </p:cNvPicPr>
            <p:nvPr/>
          </p:nvPicPr>
          <p:blipFill>
            <a:blip r:embed="rId6"/>
            <a:stretch>
              <a:fillRect/>
            </a:stretch>
          </p:blipFill>
          <p:spPr>
            <a:xfrm>
              <a:off x="2179637" y="3725406"/>
              <a:ext cx="518753" cy="518753"/>
            </a:xfrm>
            <a:prstGeom prst="rect">
              <a:avLst/>
            </a:prstGeom>
          </p:spPr>
        </p:pic>
      </p:grpSp>
      <p:pic>
        <p:nvPicPr>
          <p:cNvPr id="50" name="Picture 49"/>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82765" y="3833088"/>
            <a:ext cx="672319" cy="693525"/>
          </a:xfrm>
          <a:prstGeom prst="rect">
            <a:avLst/>
          </a:prstGeom>
        </p:spPr>
      </p:pic>
      <p:sp>
        <p:nvSpPr>
          <p:cNvPr id="51" name="TextBox 50"/>
          <p:cNvSpPr txBox="1"/>
          <p:nvPr/>
        </p:nvSpPr>
        <p:spPr>
          <a:xfrm>
            <a:off x="9093875"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52" name="TextBox 51"/>
          <p:cNvSpPr txBox="1"/>
          <p:nvPr/>
        </p:nvSpPr>
        <p:spPr>
          <a:xfrm>
            <a:off x="10153655"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53" name="TextBox 52"/>
          <p:cNvSpPr txBox="1"/>
          <p:nvPr/>
        </p:nvSpPr>
        <p:spPr>
          <a:xfrm>
            <a:off x="11225135"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54" name="Line Callout 1 (No Border) 15"/>
          <p:cNvSpPr/>
          <p:nvPr/>
        </p:nvSpPr>
        <p:spPr bwMode="auto">
          <a:xfrm>
            <a:off x="8019328" y="628905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Tree>
    <p:extLst>
      <p:ext uri="{BB962C8B-B14F-4D97-AF65-F5344CB8AC3E}">
        <p14:creationId xmlns:p14="http://schemas.microsoft.com/office/powerpoint/2010/main" val="3484634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4A45D0-C0EF-4F20-AA1D-5F87F6AAD5D5}"/>
              </a:ext>
            </a:extLst>
          </p:cNvPr>
          <p:cNvGrpSpPr/>
          <p:nvPr/>
        </p:nvGrpSpPr>
        <p:grpSpPr>
          <a:xfrm>
            <a:off x="801946" y="1874817"/>
            <a:ext cx="10362632" cy="2101850"/>
            <a:chOff x="865335" y="2520286"/>
            <a:chExt cx="10362632" cy="2101850"/>
          </a:xfrm>
          <a:solidFill>
            <a:schemeClr val="accent1">
              <a:lumMod val="60000"/>
              <a:lumOff val="40000"/>
            </a:schemeClr>
          </a:solidFill>
        </p:grpSpPr>
        <p:pic>
          <p:nvPicPr>
            <p:cNvPr id="4" name="Picture 2" descr="https://www.sumologic.com/wp-content/uploads/globe-1-e1473894017808.png">
              <a:extLst>
                <a:ext uri="{FF2B5EF4-FFF2-40B4-BE49-F238E27FC236}">
                  <a16:creationId xmlns:a16="http://schemas.microsoft.com/office/drawing/2014/main" id="{88B34051-D9E2-48D9-A399-AE422CDF3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781" y="2520286"/>
              <a:ext cx="3240879" cy="2101850"/>
            </a:xfrm>
            <a:prstGeom prst="rect">
              <a:avLst/>
            </a:prstGeom>
            <a:grp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EA7BF89-F7F8-438D-8492-2C5FE9515EE2}"/>
                </a:ext>
              </a:extLst>
            </p:cNvPr>
            <p:cNvCxnSpPr>
              <a:cxnSpLocks/>
            </p:cNvCxnSpPr>
            <p:nvPr/>
          </p:nvCxnSpPr>
          <p:spPr>
            <a:xfrm flipH="1">
              <a:off x="952137" y="3554730"/>
              <a:ext cx="3032036" cy="0"/>
            </a:xfrm>
            <a:prstGeom prst="straightConnector1">
              <a:avLst/>
            </a:prstGeom>
            <a:grpFill/>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EA2592-367A-4FA6-BF85-1D3F197593CA}"/>
                </a:ext>
              </a:extLst>
            </p:cNvPr>
            <p:cNvCxnSpPr>
              <a:cxnSpLocks/>
            </p:cNvCxnSpPr>
            <p:nvPr/>
          </p:nvCxnSpPr>
          <p:spPr>
            <a:xfrm flipH="1">
              <a:off x="7494450" y="3554730"/>
              <a:ext cx="2336983" cy="0"/>
            </a:xfrm>
            <a:prstGeom prst="straightConnector1">
              <a:avLst/>
            </a:prstGeom>
            <a:grpFill/>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79FCDA-40F0-4837-B9A8-9D831761F44A}"/>
                </a:ext>
              </a:extLst>
            </p:cNvPr>
            <p:cNvSpPr txBox="1"/>
            <p:nvPr/>
          </p:nvSpPr>
          <p:spPr>
            <a:xfrm>
              <a:off x="880172" y="3179937"/>
              <a:ext cx="1776872" cy="374793"/>
            </a:xfrm>
            <a:prstGeom prst="rect">
              <a:avLst/>
            </a:prstGeom>
            <a:grpFill/>
          </p:spPr>
          <p:txBody>
            <a:bodyPr wrap="square" rtlCol="0">
              <a:spAutoFit/>
            </a:bodyP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To your app</a:t>
              </a:r>
            </a:p>
          </p:txBody>
        </p:sp>
        <p:sp>
          <p:nvSpPr>
            <p:cNvPr id="10" name="TextBox 9">
              <a:extLst>
                <a:ext uri="{FF2B5EF4-FFF2-40B4-BE49-F238E27FC236}">
                  <a16:creationId xmlns:a16="http://schemas.microsoft.com/office/drawing/2014/main" id="{F4CD625D-B5EB-4B8F-93E2-D60C29FFDC01}"/>
                </a:ext>
              </a:extLst>
            </p:cNvPr>
            <p:cNvSpPr txBox="1"/>
            <p:nvPr/>
          </p:nvSpPr>
          <p:spPr>
            <a:xfrm>
              <a:off x="7379976" y="3179937"/>
              <a:ext cx="1776872" cy="374793"/>
            </a:xfrm>
            <a:prstGeom prst="rect">
              <a:avLst/>
            </a:prstGeom>
            <a:grpFill/>
          </p:spPr>
          <p:txBody>
            <a:bodyPr wrap="square" rtlCol="0">
              <a:spAutoFit/>
            </a:bodyP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From your app</a:t>
              </a:r>
            </a:p>
          </p:txBody>
        </p:sp>
        <p:sp>
          <p:nvSpPr>
            <p:cNvPr id="11" name="TextBox 10">
              <a:extLst>
                <a:ext uri="{FF2B5EF4-FFF2-40B4-BE49-F238E27FC236}">
                  <a16:creationId xmlns:a16="http://schemas.microsoft.com/office/drawing/2014/main" id="{18643E0A-9753-463F-9589-733501516237}"/>
                </a:ext>
              </a:extLst>
            </p:cNvPr>
            <p:cNvSpPr txBox="1"/>
            <p:nvPr/>
          </p:nvSpPr>
          <p:spPr>
            <a:xfrm>
              <a:off x="865335" y="3733750"/>
              <a:ext cx="4835888" cy="625684"/>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Shared inbound IP &lt;</a:t>
              </a:r>
              <a:r>
                <a:rPr kumimoji="0" lang="en-US" sz="1600" b="0" i="0" u="none" strike="noStrike" kern="1200" cap="none" spc="0" normalizeH="0" baseline="0" noProof="0" dirty="0" err="1">
                  <a:ln>
                    <a:noFill/>
                  </a:ln>
                  <a:solidFill>
                    <a:srgbClr val="FFFFFF"/>
                  </a:solidFill>
                  <a:effectLst/>
                  <a:uLnTx/>
                  <a:uFillTx/>
                  <a:latin typeface="Segoe UI Semilight"/>
                  <a:ea typeface="+mn-ea"/>
                  <a:cs typeface="+mn-cs"/>
                </a:rPr>
                <a:t>appname</a:t>
              </a: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&gt;.azurewebsites.net</a:t>
              </a:r>
            </a:p>
          </p:txBody>
        </p:sp>
        <p:sp>
          <p:nvSpPr>
            <p:cNvPr id="12" name="TextBox 11">
              <a:extLst>
                <a:ext uri="{FF2B5EF4-FFF2-40B4-BE49-F238E27FC236}">
                  <a16:creationId xmlns:a16="http://schemas.microsoft.com/office/drawing/2014/main" id="{89AA007B-F3DD-4FAB-81D9-DFB51F3889D0}"/>
                </a:ext>
              </a:extLst>
            </p:cNvPr>
            <p:cNvSpPr txBox="1"/>
            <p:nvPr/>
          </p:nvSpPr>
          <p:spPr>
            <a:xfrm>
              <a:off x="7379975" y="3733750"/>
              <a:ext cx="3847992" cy="625684"/>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Access only internet addressable IPs</a:t>
              </a:r>
            </a:p>
          </p:txBody>
        </p:sp>
      </p:grpSp>
      <p:sp>
        <p:nvSpPr>
          <p:cNvPr id="18" name="TextBox 17">
            <a:extLst>
              <a:ext uri="{FF2B5EF4-FFF2-40B4-BE49-F238E27FC236}">
                <a16:creationId xmlns:a16="http://schemas.microsoft.com/office/drawing/2014/main" id="{4D5F612C-F2F3-479F-9FE0-410CBEAD0468}"/>
              </a:ext>
            </a:extLst>
          </p:cNvPr>
          <p:cNvSpPr txBox="1"/>
          <p:nvPr/>
        </p:nvSpPr>
        <p:spPr>
          <a:xfrm>
            <a:off x="7280981" y="3683319"/>
            <a:ext cx="4012217"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VNet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Access Azure Virtual Network private IPs</a:t>
            </a:r>
          </a:p>
        </p:txBody>
      </p:sp>
      <p:sp>
        <p:nvSpPr>
          <p:cNvPr id="19" name="TextBox 18">
            <a:extLst>
              <a:ext uri="{FF2B5EF4-FFF2-40B4-BE49-F238E27FC236}">
                <a16:creationId xmlns:a16="http://schemas.microsoft.com/office/drawing/2014/main" id="{A64F73CA-F3F9-4783-9AE0-65C5F3351BE0}"/>
              </a:ext>
            </a:extLst>
          </p:cNvPr>
          <p:cNvSpPr txBox="1"/>
          <p:nvPr/>
        </p:nvSpPr>
        <p:spPr>
          <a:xfrm>
            <a:off x="7300231" y="4289542"/>
            <a:ext cx="4012217"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Hybrid Connections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Access TCP endpoints in any network</a:t>
            </a:r>
          </a:p>
        </p:txBody>
      </p:sp>
      <p:sp>
        <p:nvSpPr>
          <p:cNvPr id="20" name="TextBox 19">
            <a:extLst>
              <a:ext uri="{FF2B5EF4-FFF2-40B4-BE49-F238E27FC236}">
                <a16:creationId xmlns:a16="http://schemas.microsoft.com/office/drawing/2014/main" id="{AF6BE49A-0E96-431F-9E68-B5408299D4CC}"/>
              </a:ext>
            </a:extLst>
          </p:cNvPr>
          <p:cNvSpPr txBox="1"/>
          <p:nvPr/>
        </p:nvSpPr>
        <p:spPr>
          <a:xfrm>
            <a:off x="7300231" y="4975019"/>
            <a:ext cx="4012217"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App Service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Operate in a customer controlled network </a:t>
            </a:r>
          </a:p>
        </p:txBody>
      </p:sp>
      <p:sp>
        <p:nvSpPr>
          <p:cNvPr id="21" name="TextBox 20">
            <a:extLst>
              <a:ext uri="{FF2B5EF4-FFF2-40B4-BE49-F238E27FC236}">
                <a16:creationId xmlns:a16="http://schemas.microsoft.com/office/drawing/2014/main" id="{422BAB25-7387-456E-BC3A-DE9A3AFACFFA}"/>
              </a:ext>
            </a:extLst>
          </p:cNvPr>
          <p:cNvSpPr txBox="1"/>
          <p:nvPr/>
        </p:nvSpPr>
        <p:spPr>
          <a:xfrm>
            <a:off x="801946" y="3683319"/>
            <a:ext cx="4189486"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App assigned IP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Public IP address only used by your app</a:t>
            </a:r>
          </a:p>
        </p:txBody>
      </p:sp>
      <p:sp>
        <p:nvSpPr>
          <p:cNvPr id="22" name="TextBox 21">
            <a:extLst>
              <a:ext uri="{FF2B5EF4-FFF2-40B4-BE49-F238E27FC236}">
                <a16:creationId xmlns:a16="http://schemas.microsoft.com/office/drawing/2014/main" id="{2E072217-BE81-4E4C-A8B6-C8C52010F1A9}"/>
              </a:ext>
            </a:extLst>
          </p:cNvPr>
          <p:cNvSpPr txBox="1"/>
          <p:nvPr/>
        </p:nvSpPr>
        <p:spPr>
          <a:xfrm>
            <a:off x="801946" y="4955422"/>
            <a:ext cx="4600592"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ILB App Service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Private IP address in your Azure Virtual Network</a:t>
            </a:r>
          </a:p>
        </p:txBody>
      </p:sp>
      <p:sp>
        <p:nvSpPr>
          <p:cNvPr id="25" name="Title 2">
            <a:extLst>
              <a:ext uri="{FF2B5EF4-FFF2-40B4-BE49-F238E27FC236}">
                <a16:creationId xmlns:a16="http://schemas.microsoft.com/office/drawing/2014/main" id="{9E9BEBB2-62C9-41E2-8CA6-9F7D5E14E085}"/>
              </a:ext>
            </a:extLst>
          </p:cNvPr>
          <p:cNvSpPr txBox="1">
            <a:spLocks/>
          </p:cNvSpPr>
          <p:nvPr/>
        </p:nvSpPr>
        <p:spPr>
          <a:xfrm>
            <a:off x="238910" y="103764"/>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App Service networking features</a:t>
            </a:r>
          </a:p>
        </p:txBody>
      </p:sp>
      <p:sp>
        <p:nvSpPr>
          <p:cNvPr id="26" name="TextBox 25">
            <a:extLst>
              <a:ext uri="{FF2B5EF4-FFF2-40B4-BE49-F238E27FC236}">
                <a16:creationId xmlns:a16="http://schemas.microsoft.com/office/drawing/2014/main" id="{DA49DA39-3614-4D35-9D77-F17FB9C39D3A}"/>
              </a:ext>
            </a:extLst>
          </p:cNvPr>
          <p:cNvSpPr txBox="1"/>
          <p:nvPr/>
        </p:nvSpPr>
        <p:spPr>
          <a:xfrm>
            <a:off x="801946" y="4289542"/>
            <a:ext cx="4171122"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IP Restrictions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Restrict access to your app at an IP level</a:t>
            </a:r>
          </a:p>
        </p:txBody>
      </p:sp>
    </p:spTree>
    <p:extLst>
      <p:ext uri="{BB962C8B-B14F-4D97-AF65-F5344CB8AC3E}">
        <p14:creationId xmlns:p14="http://schemas.microsoft.com/office/powerpoint/2010/main" val="195047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81481E-6 L 0 -0.20925 " pathEditMode="relative" rAng="0" ptsTypes="AA">
                                      <p:cBhvr>
                                        <p:cTn id="6" dur="1000" fill="hold"/>
                                        <p:tgtEl>
                                          <p:spTgt spid="17"/>
                                        </p:tgtEl>
                                        <p:attrNameLst>
                                          <p:attrName>ppt_x</p:attrName>
                                          <p:attrName>ppt_y</p:attrName>
                                        </p:attrNameLst>
                                      </p:cBhvr>
                                      <p:rCtr x="0" y="-10463"/>
                                    </p:animMotion>
                                  </p:childTnLst>
                                </p:cTn>
                              </p:par>
                              <p:par>
                                <p:cTn id="7" presetID="10" presetClass="entr" presetSubtype="0" fill="hold" grpId="0" nodeType="withEffect">
                                  <p:stCondLst>
                                    <p:cond delay="10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42" presetClass="path" presetSubtype="0" accel="50000" decel="50000" fill="hold" grpId="1" nodeType="withEffect">
                                  <p:stCondLst>
                                    <p:cond delay="1000"/>
                                  </p:stCondLst>
                                  <p:childTnLst>
                                    <p:animMotion origin="layout" path="M 0.00157 0.00556 L 0.00157 -0.19583 " pathEditMode="relative" rAng="0" ptsTypes="AA">
                                      <p:cBhvr>
                                        <p:cTn id="11" dur="1000" fill="hold"/>
                                        <p:tgtEl>
                                          <p:spTgt spid="18"/>
                                        </p:tgtEl>
                                        <p:attrNameLst>
                                          <p:attrName>ppt_x</p:attrName>
                                          <p:attrName>ppt_y</p:attrName>
                                        </p:attrNameLst>
                                      </p:cBhvr>
                                      <p:rCtr x="0" y="-10069"/>
                                    </p:animMotion>
                                  </p:childTnLst>
                                </p:cTn>
                              </p:par>
                              <p:par>
                                <p:cTn id="12" presetID="10" presetClass="entr" presetSubtype="0" fill="hold" grpId="0" nodeType="withEffect">
                                  <p:stCondLst>
                                    <p:cond delay="20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42" presetClass="path" presetSubtype="0" accel="50000" decel="50000" fill="hold" grpId="1" nodeType="withEffect">
                                  <p:stCondLst>
                                    <p:cond delay="2000"/>
                                  </p:stCondLst>
                                  <p:childTnLst>
                                    <p:animMotion origin="layout" path="M 3.95833E-6 0.02454 L 3.95833E-6 -0.20162 " pathEditMode="relative" rAng="0" ptsTypes="AA">
                                      <p:cBhvr>
                                        <p:cTn id="16" dur="1000" fill="hold"/>
                                        <p:tgtEl>
                                          <p:spTgt spid="19"/>
                                        </p:tgtEl>
                                        <p:attrNameLst>
                                          <p:attrName>ppt_x</p:attrName>
                                          <p:attrName>ppt_y</p:attrName>
                                        </p:attrNameLst>
                                      </p:cBhvr>
                                      <p:rCtr x="0" y="-11319"/>
                                    </p:animMotion>
                                  </p:childTnLst>
                                </p:cTn>
                              </p:par>
                              <p:par>
                                <p:cTn id="17" presetID="10" presetClass="entr" presetSubtype="0" fill="hold" grpId="0" nodeType="withEffect">
                                  <p:stCondLst>
                                    <p:cond delay="30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42" presetClass="path" presetSubtype="0" accel="50000" decel="50000" fill="hold" grpId="1" nodeType="withEffect">
                                  <p:stCondLst>
                                    <p:cond delay="3000"/>
                                  </p:stCondLst>
                                  <p:childTnLst>
                                    <p:animMotion origin="layout" path="M 3.95833E-6 0.01389 L 0.00221 -0.20116 " pathEditMode="relative" rAng="0" ptsTypes="AA">
                                      <p:cBhvr>
                                        <p:cTn id="21" dur="1000" fill="hold"/>
                                        <p:tgtEl>
                                          <p:spTgt spid="20"/>
                                        </p:tgtEl>
                                        <p:attrNameLst>
                                          <p:attrName>ppt_x</p:attrName>
                                          <p:attrName>ppt_y</p:attrName>
                                        </p:attrNameLst>
                                      </p:cBhvr>
                                      <p:rCtr x="104" y="-10764"/>
                                    </p:animMotion>
                                  </p:childTnLst>
                                </p:cTn>
                              </p:par>
                              <p:par>
                                <p:cTn id="22" presetID="10" presetClass="entr" presetSubtype="0" fill="hold" grpId="0"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42" presetClass="path" presetSubtype="0" accel="50000" decel="50000" fill="hold" grpId="1" nodeType="withEffect">
                                  <p:stCondLst>
                                    <p:cond delay="1000"/>
                                  </p:stCondLst>
                                  <p:childTnLst>
                                    <p:animMotion origin="layout" path="M -4.79167E-6 0.00417 L 0.00222 -0.21088 " pathEditMode="relative" rAng="0" ptsTypes="AA">
                                      <p:cBhvr>
                                        <p:cTn id="26" dur="1000" fill="hold"/>
                                        <p:tgtEl>
                                          <p:spTgt spid="21"/>
                                        </p:tgtEl>
                                        <p:attrNameLst>
                                          <p:attrName>ppt_x</p:attrName>
                                          <p:attrName>ppt_y</p:attrName>
                                        </p:attrNameLst>
                                      </p:cBhvr>
                                      <p:rCtr x="104" y="-10764"/>
                                    </p:animMotion>
                                  </p:childTnLst>
                                </p:cTn>
                              </p:par>
                              <p:par>
                                <p:cTn id="27" presetID="10" presetClass="entr" presetSubtype="0" fill="hold" grpId="0" nodeType="withEffect">
                                  <p:stCondLst>
                                    <p:cond delay="20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42" presetClass="path" presetSubtype="0" accel="50000" decel="50000" fill="hold" grpId="1" nodeType="withEffect">
                                  <p:stCondLst>
                                    <p:cond delay="2000"/>
                                  </p:stCondLst>
                                  <p:childTnLst>
                                    <p:animMotion origin="layout" path="M -3.75E-6 0.00555 L 0.00222 -0.20949 " pathEditMode="relative" rAng="0" ptsTypes="AA">
                                      <p:cBhvr>
                                        <p:cTn id="31" dur="1000" fill="hold"/>
                                        <p:tgtEl>
                                          <p:spTgt spid="26"/>
                                        </p:tgtEl>
                                        <p:attrNameLst>
                                          <p:attrName>ppt_x</p:attrName>
                                          <p:attrName>ppt_y</p:attrName>
                                        </p:attrNameLst>
                                      </p:cBhvr>
                                      <p:rCtr x="104" y="-10764"/>
                                    </p:animMotion>
                                  </p:childTnLst>
                                </p:cTn>
                              </p:par>
                              <p:par>
                                <p:cTn id="32" presetID="10" presetClass="entr" presetSubtype="0" fill="hold" grpId="0" nodeType="withEffect">
                                  <p:stCondLst>
                                    <p:cond delay="30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42" presetClass="path" presetSubtype="0" accel="50000" decel="50000" fill="hold" grpId="1" nodeType="withEffect">
                                  <p:stCondLst>
                                    <p:cond delay="3000"/>
                                  </p:stCondLst>
                                  <p:childTnLst>
                                    <p:animMotion origin="layout" path="M -1.875E-6 0.01389 L 0.00222 -0.20116 " pathEditMode="relative" rAng="0" ptsTypes="AA">
                                      <p:cBhvr>
                                        <p:cTn id="36" dur="1000" fill="hold"/>
                                        <p:tgtEl>
                                          <p:spTgt spid="22"/>
                                        </p:tgtEl>
                                        <p:attrNameLst>
                                          <p:attrName>ppt_x</p:attrName>
                                          <p:attrName>ppt_y</p:attrName>
                                        </p:attrNameLst>
                                      </p:cBhvr>
                                      <p:rCtr x="104" y="-10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6" grpId="0" animBg="1"/>
      <p:bldP spid="2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75">
            <a:extLst>
              <a:ext uri="{FF2B5EF4-FFF2-40B4-BE49-F238E27FC236}">
                <a16:creationId xmlns:a16="http://schemas.microsoft.com/office/drawing/2014/main" id="{D02A2B9F-824D-4F3D-A712-F4620015CC0F}"/>
              </a:ext>
            </a:extLst>
          </p:cNvPr>
          <p:cNvSpPr/>
          <p:nvPr/>
        </p:nvSpPr>
        <p:spPr>
          <a:xfrm>
            <a:off x="4749541" y="2745569"/>
            <a:ext cx="2052276" cy="1341767"/>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 name="TextBox 7">
            <a:extLst>
              <a:ext uri="{FF2B5EF4-FFF2-40B4-BE49-F238E27FC236}">
                <a16:creationId xmlns:a16="http://schemas.microsoft.com/office/drawing/2014/main" id="{CBA2577C-DB6D-4641-AD60-DEDE8902AB8C}"/>
              </a:ext>
            </a:extLst>
          </p:cNvPr>
          <p:cNvSpPr txBox="1"/>
          <p:nvPr/>
        </p:nvSpPr>
        <p:spPr>
          <a:xfrm>
            <a:off x="5495847" y="2891330"/>
            <a:ext cx="1238994" cy="307777"/>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a:t>
            </a:r>
          </a:p>
        </p:txBody>
      </p:sp>
      <p:cxnSp>
        <p:nvCxnSpPr>
          <p:cNvPr id="16" name="Straight Arrow Connector 15">
            <a:extLst>
              <a:ext uri="{FF2B5EF4-FFF2-40B4-BE49-F238E27FC236}">
                <a16:creationId xmlns:a16="http://schemas.microsoft.com/office/drawing/2014/main" id="{4C3CD52C-E2D0-4A01-9E5A-E3E2657834CA}"/>
              </a:ext>
            </a:extLst>
          </p:cNvPr>
          <p:cNvCxnSpPr>
            <a:cxnSpLocks/>
          </p:cNvCxnSpPr>
          <p:nvPr/>
        </p:nvCxnSpPr>
        <p:spPr>
          <a:xfrm>
            <a:off x="3818424" y="3350351"/>
            <a:ext cx="93111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482C1444-1C70-470C-996A-AB6CDF181075}"/>
              </a:ext>
            </a:extLst>
          </p:cNvPr>
          <p:cNvSpPr/>
          <p:nvPr/>
        </p:nvSpPr>
        <p:spPr bwMode="auto">
          <a:xfrm>
            <a:off x="1710112" y="2955825"/>
            <a:ext cx="2110070" cy="1131511"/>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pic>
        <p:nvPicPr>
          <p:cNvPr id="30" name="Picture 2" descr="https://www.sumologic.com/wp-content/uploads/globe-1-e1473894017808.png">
            <a:extLst>
              <a:ext uri="{FF2B5EF4-FFF2-40B4-BE49-F238E27FC236}">
                <a16:creationId xmlns:a16="http://schemas.microsoft.com/office/drawing/2014/main" id="{F8C530CC-184B-48F1-849A-6680291C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748" y="3448318"/>
            <a:ext cx="581545" cy="377157"/>
          </a:xfrm>
          <a:prstGeom prst="rect">
            <a:avLst/>
          </a:prstGeom>
          <a:solidFill>
            <a:schemeClr val="accent1">
              <a:lumMod val="60000"/>
              <a:lumOff val="40000"/>
            </a:schemeClr>
          </a:solidFill>
        </p:spPr>
      </p:pic>
      <p:pic>
        <p:nvPicPr>
          <p:cNvPr id="35" name="Picture 2" descr="https://www.sumologic.com/wp-content/uploads/globe-1-e1473894017808.png">
            <a:extLst>
              <a:ext uri="{FF2B5EF4-FFF2-40B4-BE49-F238E27FC236}">
                <a16:creationId xmlns:a16="http://schemas.microsoft.com/office/drawing/2014/main" id="{504FDB7C-5857-41AC-9755-05BB121A5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31" y="3448318"/>
            <a:ext cx="581545" cy="377157"/>
          </a:xfrm>
          <a:prstGeom prst="rect">
            <a:avLst/>
          </a:prstGeom>
          <a:solidFill>
            <a:schemeClr val="accent1">
              <a:lumMod val="60000"/>
              <a:lumOff val="40000"/>
            </a:schemeClr>
          </a:solidFill>
        </p:spPr>
      </p:pic>
      <p:pic>
        <p:nvPicPr>
          <p:cNvPr id="36" name="Picture 2" descr="https://www.sumologic.com/wp-content/uploads/globe-1-e1473894017808.png">
            <a:extLst>
              <a:ext uri="{FF2B5EF4-FFF2-40B4-BE49-F238E27FC236}">
                <a16:creationId xmlns:a16="http://schemas.microsoft.com/office/drawing/2014/main" id="{6DDCB102-8F01-438B-969E-F85B57790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669" y="3448318"/>
            <a:ext cx="581545" cy="377157"/>
          </a:xfrm>
          <a:prstGeom prst="rect">
            <a:avLst/>
          </a:prstGeom>
          <a:solidFill>
            <a:schemeClr val="accent1">
              <a:lumMod val="60000"/>
              <a:lumOff val="40000"/>
            </a:schemeClr>
          </a:solidFill>
        </p:spPr>
      </p:pic>
      <p:pic>
        <p:nvPicPr>
          <p:cNvPr id="37" name="Picture 2" descr="https://www.sumologic.com/wp-content/uploads/globe-1-e1473894017808.png">
            <a:extLst>
              <a:ext uri="{FF2B5EF4-FFF2-40B4-BE49-F238E27FC236}">
                <a16:creationId xmlns:a16="http://schemas.microsoft.com/office/drawing/2014/main" id="{41585526-FA15-4956-AB30-A7470F922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787" y="3448318"/>
            <a:ext cx="581545" cy="377157"/>
          </a:xfrm>
          <a:prstGeom prst="rect">
            <a:avLst/>
          </a:prstGeom>
          <a:solidFill>
            <a:schemeClr val="accent1">
              <a:lumMod val="60000"/>
              <a:lumOff val="40000"/>
            </a:schemeClr>
          </a:solidFill>
        </p:spPr>
      </p:pic>
      <p:cxnSp>
        <p:nvCxnSpPr>
          <p:cNvPr id="45" name="Straight Arrow Connector 44">
            <a:extLst>
              <a:ext uri="{FF2B5EF4-FFF2-40B4-BE49-F238E27FC236}">
                <a16:creationId xmlns:a16="http://schemas.microsoft.com/office/drawing/2014/main" id="{13E73434-88FB-44E3-89DA-E81BB0879EF9}"/>
              </a:ext>
            </a:extLst>
          </p:cNvPr>
          <p:cNvCxnSpPr>
            <a:cxnSpLocks/>
          </p:cNvCxnSpPr>
          <p:nvPr/>
        </p:nvCxnSpPr>
        <p:spPr>
          <a:xfrm flipH="1">
            <a:off x="3730073" y="3739840"/>
            <a:ext cx="1019468"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ADD8DB1-CE39-46F0-A0D2-91A14A0E7391}"/>
              </a:ext>
            </a:extLst>
          </p:cNvPr>
          <p:cNvGrpSpPr/>
          <p:nvPr/>
        </p:nvGrpSpPr>
        <p:grpSpPr>
          <a:xfrm>
            <a:off x="4950514" y="2891330"/>
            <a:ext cx="344360" cy="343893"/>
            <a:chOff x="497252" y="2269518"/>
            <a:chExt cx="3759508" cy="3754415"/>
          </a:xfrm>
          <a:solidFill>
            <a:schemeClr val="accent1">
              <a:lumMod val="60000"/>
              <a:lumOff val="40000"/>
            </a:schemeClr>
          </a:solidFill>
        </p:grpSpPr>
        <p:sp>
          <p:nvSpPr>
            <p:cNvPr id="49" name="Rectangle: Rounded Corners 48">
              <a:extLst>
                <a:ext uri="{FF2B5EF4-FFF2-40B4-BE49-F238E27FC236}">
                  <a16:creationId xmlns:a16="http://schemas.microsoft.com/office/drawing/2014/main" id="{E83DDA89-E0A3-4770-86CA-E109FB48D8B3}"/>
                </a:ext>
              </a:extLst>
            </p:cNvPr>
            <p:cNvSpPr/>
            <p:nvPr/>
          </p:nvSpPr>
          <p:spPr bwMode="auto">
            <a:xfrm>
              <a:off x="497252" y="2269518"/>
              <a:ext cx="3759508" cy="3754415"/>
            </a:xfrm>
            <a:prstGeom prst="roundRect">
              <a:avLst>
                <a:gd name="adj" fmla="val 788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38BDAAAE-44A2-456A-B4B9-263A5DF5D18E}"/>
                </a:ext>
              </a:extLst>
            </p:cNvPr>
            <p:cNvGrpSpPr/>
            <p:nvPr/>
          </p:nvGrpSpPr>
          <p:grpSpPr>
            <a:xfrm>
              <a:off x="706190" y="2487915"/>
              <a:ext cx="3341632" cy="3326412"/>
              <a:chOff x="827088" y="-3463925"/>
              <a:chExt cx="3833812" cy="3816350"/>
            </a:xfrm>
            <a:grpFill/>
          </p:grpSpPr>
          <p:sp>
            <p:nvSpPr>
              <p:cNvPr id="51" name="Freeform 5">
                <a:extLst>
                  <a:ext uri="{FF2B5EF4-FFF2-40B4-BE49-F238E27FC236}">
                    <a16:creationId xmlns:a16="http://schemas.microsoft.com/office/drawing/2014/main" id="{DD9E425B-807E-4B47-804C-66BFE6D52C20}"/>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2" name="Freeform 6">
                <a:extLst>
                  <a:ext uri="{FF2B5EF4-FFF2-40B4-BE49-F238E27FC236}">
                    <a16:creationId xmlns:a16="http://schemas.microsoft.com/office/drawing/2014/main" id="{7D41F82C-33A8-4028-A230-DEF41E94ACBD}"/>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3" name="Freeform 7">
                <a:extLst>
                  <a:ext uri="{FF2B5EF4-FFF2-40B4-BE49-F238E27FC236}">
                    <a16:creationId xmlns:a16="http://schemas.microsoft.com/office/drawing/2014/main" id="{E2942521-2A7B-4C8F-A84A-95FDDDD456F7}"/>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4" name="Freeform 8">
                <a:extLst>
                  <a:ext uri="{FF2B5EF4-FFF2-40B4-BE49-F238E27FC236}">
                    <a16:creationId xmlns:a16="http://schemas.microsoft.com/office/drawing/2014/main" id="{D173A442-C317-431B-871D-5FA16A6D93CC}"/>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5" name="Freeform 9">
                <a:extLst>
                  <a:ext uri="{FF2B5EF4-FFF2-40B4-BE49-F238E27FC236}">
                    <a16:creationId xmlns:a16="http://schemas.microsoft.com/office/drawing/2014/main" id="{89D579AD-282C-4493-AC62-EE7CD3ED3D8F}"/>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6" name="Freeform 10">
                <a:extLst>
                  <a:ext uri="{FF2B5EF4-FFF2-40B4-BE49-F238E27FC236}">
                    <a16:creationId xmlns:a16="http://schemas.microsoft.com/office/drawing/2014/main" id="{B3EB7498-FA5F-4AD9-B21A-747B49EB77F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7" name="Freeform 11">
                <a:extLst>
                  <a:ext uri="{FF2B5EF4-FFF2-40B4-BE49-F238E27FC236}">
                    <a16:creationId xmlns:a16="http://schemas.microsoft.com/office/drawing/2014/main" id="{43AD2B2D-36B8-4F5D-B69D-B47678CC8BAD}"/>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8" name="Freeform 12">
                <a:extLst>
                  <a:ext uri="{FF2B5EF4-FFF2-40B4-BE49-F238E27FC236}">
                    <a16:creationId xmlns:a16="http://schemas.microsoft.com/office/drawing/2014/main" id="{A5AFC857-C32E-46B3-AB8A-033591E905FE}"/>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grpSp>
      </p:grpSp>
      <p:sp>
        <p:nvSpPr>
          <p:cNvPr id="63" name="Title 2">
            <a:extLst>
              <a:ext uri="{FF2B5EF4-FFF2-40B4-BE49-F238E27FC236}">
                <a16:creationId xmlns:a16="http://schemas.microsoft.com/office/drawing/2014/main" id="{ED162C8B-394F-4E24-96BB-BFB288B515A6}"/>
              </a:ext>
            </a:extLst>
          </p:cNvPr>
          <p:cNvSpPr txBox="1">
            <a:spLocks/>
          </p:cNvSpPr>
          <p:nvPr/>
        </p:nvSpPr>
        <p:spPr>
          <a:xfrm>
            <a:off x="238910" y="103764"/>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Default App Service networking behavior</a:t>
            </a:r>
          </a:p>
        </p:txBody>
      </p:sp>
      <p:sp>
        <p:nvSpPr>
          <p:cNvPr id="64" name="TextBox 63">
            <a:extLst>
              <a:ext uri="{FF2B5EF4-FFF2-40B4-BE49-F238E27FC236}">
                <a16:creationId xmlns:a16="http://schemas.microsoft.com/office/drawing/2014/main" id="{6C8B6903-571D-4B4E-8D01-A02BD4A5F4E9}"/>
              </a:ext>
            </a:extLst>
          </p:cNvPr>
          <p:cNvSpPr txBox="1"/>
          <p:nvPr/>
        </p:nvSpPr>
        <p:spPr>
          <a:xfrm>
            <a:off x="7344863" y="2755065"/>
            <a:ext cx="4402395" cy="1815112"/>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Inbound traffic to your app hits an IP address that is shared with the other apps.</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Outbound backend calls from your app can only go out to the internet through a set of addresses shared with other apps.</a:t>
            </a:r>
          </a:p>
        </p:txBody>
      </p:sp>
    </p:spTree>
    <p:extLst>
      <p:ext uri="{BB962C8B-B14F-4D97-AF65-F5344CB8AC3E}">
        <p14:creationId xmlns:p14="http://schemas.microsoft.com/office/powerpoint/2010/main" val="19187735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75">
            <a:extLst>
              <a:ext uri="{FF2B5EF4-FFF2-40B4-BE49-F238E27FC236}">
                <a16:creationId xmlns:a16="http://schemas.microsoft.com/office/drawing/2014/main" id="{D02A2B9F-824D-4F3D-A712-F4620015CC0F}"/>
              </a:ext>
            </a:extLst>
          </p:cNvPr>
          <p:cNvSpPr/>
          <p:nvPr/>
        </p:nvSpPr>
        <p:spPr>
          <a:xfrm>
            <a:off x="4749541" y="2745569"/>
            <a:ext cx="2052276" cy="1341767"/>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 name="TextBox 7">
            <a:extLst>
              <a:ext uri="{FF2B5EF4-FFF2-40B4-BE49-F238E27FC236}">
                <a16:creationId xmlns:a16="http://schemas.microsoft.com/office/drawing/2014/main" id="{CBA2577C-DB6D-4641-AD60-DEDE8902AB8C}"/>
              </a:ext>
            </a:extLst>
          </p:cNvPr>
          <p:cNvSpPr txBox="1"/>
          <p:nvPr/>
        </p:nvSpPr>
        <p:spPr>
          <a:xfrm>
            <a:off x="5495847" y="2891330"/>
            <a:ext cx="1238994" cy="307777"/>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a:t>
            </a:r>
          </a:p>
        </p:txBody>
      </p:sp>
      <p:sp>
        <p:nvSpPr>
          <p:cNvPr id="27" name="Cloud 26">
            <a:extLst>
              <a:ext uri="{FF2B5EF4-FFF2-40B4-BE49-F238E27FC236}">
                <a16:creationId xmlns:a16="http://schemas.microsoft.com/office/drawing/2014/main" id="{482C1444-1C70-470C-996A-AB6CDF181075}"/>
              </a:ext>
            </a:extLst>
          </p:cNvPr>
          <p:cNvSpPr/>
          <p:nvPr/>
        </p:nvSpPr>
        <p:spPr bwMode="auto">
          <a:xfrm>
            <a:off x="1710112" y="2955825"/>
            <a:ext cx="2110070" cy="1131511"/>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pic>
        <p:nvPicPr>
          <p:cNvPr id="30" name="Picture 2" descr="https://www.sumologic.com/wp-content/uploads/globe-1-e1473894017808.png">
            <a:extLst>
              <a:ext uri="{FF2B5EF4-FFF2-40B4-BE49-F238E27FC236}">
                <a16:creationId xmlns:a16="http://schemas.microsoft.com/office/drawing/2014/main" id="{F8C530CC-184B-48F1-849A-6680291C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748" y="3448318"/>
            <a:ext cx="581545" cy="377157"/>
          </a:xfrm>
          <a:prstGeom prst="rect">
            <a:avLst/>
          </a:prstGeom>
          <a:solidFill>
            <a:schemeClr val="accent1">
              <a:lumMod val="60000"/>
              <a:lumOff val="40000"/>
            </a:schemeClr>
          </a:solidFill>
        </p:spPr>
      </p:pic>
      <p:pic>
        <p:nvPicPr>
          <p:cNvPr id="35" name="Picture 2" descr="https://www.sumologic.com/wp-content/uploads/globe-1-e1473894017808.png">
            <a:extLst>
              <a:ext uri="{FF2B5EF4-FFF2-40B4-BE49-F238E27FC236}">
                <a16:creationId xmlns:a16="http://schemas.microsoft.com/office/drawing/2014/main" id="{504FDB7C-5857-41AC-9755-05BB121A5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31" y="3448318"/>
            <a:ext cx="581545" cy="377157"/>
          </a:xfrm>
          <a:prstGeom prst="rect">
            <a:avLst/>
          </a:prstGeom>
          <a:solidFill>
            <a:schemeClr val="accent1">
              <a:lumMod val="60000"/>
              <a:lumOff val="40000"/>
            </a:schemeClr>
          </a:solidFill>
        </p:spPr>
      </p:pic>
      <p:pic>
        <p:nvPicPr>
          <p:cNvPr id="36" name="Picture 2" descr="https://www.sumologic.com/wp-content/uploads/globe-1-e1473894017808.png">
            <a:extLst>
              <a:ext uri="{FF2B5EF4-FFF2-40B4-BE49-F238E27FC236}">
                <a16:creationId xmlns:a16="http://schemas.microsoft.com/office/drawing/2014/main" id="{6DDCB102-8F01-438B-969E-F85B57790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669" y="3448318"/>
            <a:ext cx="581545" cy="377157"/>
          </a:xfrm>
          <a:prstGeom prst="rect">
            <a:avLst/>
          </a:prstGeom>
          <a:solidFill>
            <a:schemeClr val="accent1">
              <a:lumMod val="60000"/>
              <a:lumOff val="40000"/>
            </a:schemeClr>
          </a:solidFill>
        </p:spPr>
      </p:pic>
      <p:pic>
        <p:nvPicPr>
          <p:cNvPr id="37" name="Picture 2" descr="https://www.sumologic.com/wp-content/uploads/globe-1-e1473894017808.png">
            <a:extLst>
              <a:ext uri="{FF2B5EF4-FFF2-40B4-BE49-F238E27FC236}">
                <a16:creationId xmlns:a16="http://schemas.microsoft.com/office/drawing/2014/main" id="{41585526-FA15-4956-AB30-A7470F922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787" y="3448318"/>
            <a:ext cx="581545" cy="377157"/>
          </a:xfrm>
          <a:prstGeom prst="rect">
            <a:avLst/>
          </a:prstGeom>
          <a:solidFill>
            <a:schemeClr val="accent1">
              <a:lumMod val="60000"/>
              <a:lumOff val="40000"/>
            </a:schemeClr>
          </a:solidFill>
        </p:spPr>
      </p:pic>
      <p:cxnSp>
        <p:nvCxnSpPr>
          <p:cNvPr id="45" name="Straight Arrow Connector 44">
            <a:extLst>
              <a:ext uri="{FF2B5EF4-FFF2-40B4-BE49-F238E27FC236}">
                <a16:creationId xmlns:a16="http://schemas.microsoft.com/office/drawing/2014/main" id="{13E73434-88FB-44E3-89DA-E81BB0879EF9}"/>
              </a:ext>
            </a:extLst>
          </p:cNvPr>
          <p:cNvCxnSpPr>
            <a:cxnSpLocks/>
          </p:cNvCxnSpPr>
          <p:nvPr/>
        </p:nvCxnSpPr>
        <p:spPr>
          <a:xfrm flipH="1">
            <a:off x="3730073" y="3739840"/>
            <a:ext cx="1019468"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ADD8DB1-CE39-46F0-A0D2-91A14A0E7391}"/>
              </a:ext>
            </a:extLst>
          </p:cNvPr>
          <p:cNvGrpSpPr/>
          <p:nvPr/>
        </p:nvGrpSpPr>
        <p:grpSpPr>
          <a:xfrm>
            <a:off x="4950514" y="2891330"/>
            <a:ext cx="344360" cy="343893"/>
            <a:chOff x="497252" y="2269518"/>
            <a:chExt cx="3759508" cy="3754415"/>
          </a:xfrm>
          <a:solidFill>
            <a:schemeClr val="accent1">
              <a:lumMod val="60000"/>
              <a:lumOff val="40000"/>
            </a:schemeClr>
          </a:solidFill>
        </p:grpSpPr>
        <p:sp>
          <p:nvSpPr>
            <p:cNvPr id="49" name="Rectangle: Rounded Corners 48">
              <a:extLst>
                <a:ext uri="{FF2B5EF4-FFF2-40B4-BE49-F238E27FC236}">
                  <a16:creationId xmlns:a16="http://schemas.microsoft.com/office/drawing/2014/main" id="{E83DDA89-E0A3-4770-86CA-E109FB48D8B3}"/>
                </a:ext>
              </a:extLst>
            </p:cNvPr>
            <p:cNvSpPr/>
            <p:nvPr/>
          </p:nvSpPr>
          <p:spPr bwMode="auto">
            <a:xfrm>
              <a:off x="497252" y="2269518"/>
              <a:ext cx="3759508" cy="3754415"/>
            </a:xfrm>
            <a:prstGeom prst="roundRect">
              <a:avLst>
                <a:gd name="adj" fmla="val 788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38BDAAAE-44A2-456A-B4B9-263A5DF5D18E}"/>
                </a:ext>
              </a:extLst>
            </p:cNvPr>
            <p:cNvGrpSpPr/>
            <p:nvPr/>
          </p:nvGrpSpPr>
          <p:grpSpPr>
            <a:xfrm>
              <a:off x="706190" y="2487915"/>
              <a:ext cx="3341632" cy="3326412"/>
              <a:chOff x="827088" y="-3463925"/>
              <a:chExt cx="3833812" cy="3816350"/>
            </a:xfrm>
            <a:grpFill/>
          </p:grpSpPr>
          <p:sp>
            <p:nvSpPr>
              <p:cNvPr id="51" name="Freeform 5">
                <a:extLst>
                  <a:ext uri="{FF2B5EF4-FFF2-40B4-BE49-F238E27FC236}">
                    <a16:creationId xmlns:a16="http://schemas.microsoft.com/office/drawing/2014/main" id="{DD9E425B-807E-4B47-804C-66BFE6D52C20}"/>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2" name="Freeform 6">
                <a:extLst>
                  <a:ext uri="{FF2B5EF4-FFF2-40B4-BE49-F238E27FC236}">
                    <a16:creationId xmlns:a16="http://schemas.microsoft.com/office/drawing/2014/main" id="{7D41F82C-33A8-4028-A230-DEF41E94ACBD}"/>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3" name="Freeform 7">
                <a:extLst>
                  <a:ext uri="{FF2B5EF4-FFF2-40B4-BE49-F238E27FC236}">
                    <a16:creationId xmlns:a16="http://schemas.microsoft.com/office/drawing/2014/main" id="{E2942521-2A7B-4C8F-A84A-95FDDDD456F7}"/>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4" name="Freeform 8">
                <a:extLst>
                  <a:ext uri="{FF2B5EF4-FFF2-40B4-BE49-F238E27FC236}">
                    <a16:creationId xmlns:a16="http://schemas.microsoft.com/office/drawing/2014/main" id="{D173A442-C317-431B-871D-5FA16A6D93CC}"/>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5" name="Freeform 9">
                <a:extLst>
                  <a:ext uri="{FF2B5EF4-FFF2-40B4-BE49-F238E27FC236}">
                    <a16:creationId xmlns:a16="http://schemas.microsoft.com/office/drawing/2014/main" id="{89D579AD-282C-4493-AC62-EE7CD3ED3D8F}"/>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6" name="Freeform 10">
                <a:extLst>
                  <a:ext uri="{FF2B5EF4-FFF2-40B4-BE49-F238E27FC236}">
                    <a16:creationId xmlns:a16="http://schemas.microsoft.com/office/drawing/2014/main" id="{B3EB7498-FA5F-4AD9-B21A-747B49EB77F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7" name="Freeform 11">
                <a:extLst>
                  <a:ext uri="{FF2B5EF4-FFF2-40B4-BE49-F238E27FC236}">
                    <a16:creationId xmlns:a16="http://schemas.microsoft.com/office/drawing/2014/main" id="{43AD2B2D-36B8-4F5D-B69D-B47678CC8BAD}"/>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8" name="Freeform 12">
                <a:extLst>
                  <a:ext uri="{FF2B5EF4-FFF2-40B4-BE49-F238E27FC236}">
                    <a16:creationId xmlns:a16="http://schemas.microsoft.com/office/drawing/2014/main" id="{A5AFC857-C32E-46B3-AB8A-033591E905FE}"/>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grpSp>
      </p:grpSp>
      <p:sp>
        <p:nvSpPr>
          <p:cNvPr id="63" name="Title 2">
            <a:extLst>
              <a:ext uri="{FF2B5EF4-FFF2-40B4-BE49-F238E27FC236}">
                <a16:creationId xmlns:a16="http://schemas.microsoft.com/office/drawing/2014/main" id="{ED162C8B-394F-4E24-96BB-BFB288B515A6}"/>
              </a:ext>
            </a:extLst>
          </p:cNvPr>
          <p:cNvSpPr txBox="1">
            <a:spLocks/>
          </p:cNvSpPr>
          <p:nvPr/>
        </p:nvSpPr>
        <p:spPr>
          <a:xfrm>
            <a:off x="238910" y="103764"/>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App assigned address</a:t>
            </a:r>
          </a:p>
        </p:txBody>
      </p:sp>
      <p:sp>
        <p:nvSpPr>
          <p:cNvPr id="64" name="TextBox 63">
            <a:extLst>
              <a:ext uri="{FF2B5EF4-FFF2-40B4-BE49-F238E27FC236}">
                <a16:creationId xmlns:a16="http://schemas.microsoft.com/office/drawing/2014/main" id="{6C8B6903-571D-4B4E-8D01-A02BD4A5F4E9}"/>
              </a:ext>
            </a:extLst>
          </p:cNvPr>
          <p:cNvSpPr txBox="1"/>
          <p:nvPr/>
        </p:nvSpPr>
        <p:spPr>
          <a:xfrm>
            <a:off x="7344863" y="2755065"/>
            <a:ext cx="4402395" cy="2102242"/>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Inbound traffic to your app hits a dedicated IP address that is used just by your app.</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Outbound backend calls from your app still go out to the internet through a set of addresses shared with other apps.</a:t>
            </a:r>
          </a:p>
        </p:txBody>
      </p:sp>
      <p:cxnSp>
        <p:nvCxnSpPr>
          <p:cNvPr id="4" name="Connector: Elbow 3">
            <a:extLst>
              <a:ext uri="{FF2B5EF4-FFF2-40B4-BE49-F238E27FC236}">
                <a16:creationId xmlns:a16="http://schemas.microsoft.com/office/drawing/2014/main" id="{6B3184A3-1F65-4534-AE2B-384105DB1D59}"/>
              </a:ext>
            </a:extLst>
          </p:cNvPr>
          <p:cNvCxnSpPr>
            <a:cxnSpLocks/>
            <a:endCxn id="37" idx="0"/>
          </p:cNvCxnSpPr>
          <p:nvPr/>
        </p:nvCxnSpPr>
        <p:spPr>
          <a:xfrm>
            <a:off x="3808036" y="3311243"/>
            <a:ext cx="2385524" cy="137075"/>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CB040C0-84E6-43E5-86B7-EF84127FBC2C}"/>
              </a:ext>
            </a:extLst>
          </p:cNvPr>
          <p:cNvCxnSpPr>
            <a:cxnSpLocks/>
          </p:cNvCxnSpPr>
          <p:nvPr/>
        </p:nvCxnSpPr>
        <p:spPr>
          <a:xfrm>
            <a:off x="3818424" y="3515451"/>
            <a:ext cx="93111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323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965345" y="1490920"/>
            <a:ext cx="7033142" cy="512064"/>
            <a:chOff x="1078992" y="4663440"/>
            <a:chExt cx="7033142"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3" y="4765583"/>
              <a:ext cx="6868551" cy="369332"/>
            </a:xfrm>
            <a:prstGeom prst="rect">
              <a:avLst/>
            </a:prstGeom>
            <a:noFill/>
          </p:spPr>
          <p:txBody>
            <a:bodyPr wrap="square" lIns="0" tIns="0" rIns="0" bIns="0" rtlCol="0">
              <a:spAutoFit/>
            </a:bodyPr>
            <a:lstStyle/>
            <a:p>
              <a:pPr lvl="0">
                <a:defRPr/>
              </a:pPr>
              <a:r>
                <a:rPr lang="en-US" sz="2400" dirty="0">
                  <a:gradFill>
                    <a:gsLst>
                      <a:gs pos="2917">
                        <a:srgbClr val="000000"/>
                      </a:gs>
                      <a:gs pos="30000">
                        <a:srgbClr val="000000"/>
                      </a:gs>
                    </a:gsLst>
                    <a:lin ang="5400000" scaled="0"/>
                  </a:gradFill>
                </a:rPr>
                <a:t>Azure Application Platform &amp; Architecture</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1223247" y="2437037"/>
            <a:ext cx="7498079" cy="512064"/>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lvl="0">
                <a:defRPr/>
              </a:pPr>
              <a:r>
                <a:rPr lang="en-US" sz="2400" dirty="0">
                  <a:gradFill>
                    <a:gsLst>
                      <a:gs pos="2917">
                        <a:srgbClr val="000000"/>
                      </a:gs>
                      <a:gs pos="30000">
                        <a:srgbClr val="000000"/>
                      </a:gs>
                    </a:gsLst>
                    <a:lin ang="5400000" scaled="0"/>
                  </a:gradFill>
                </a:rPr>
                <a:t>App Modernization using App Service</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517099" y="3383154"/>
            <a:ext cx="8259946" cy="840807"/>
            <a:chOff x="1078992" y="4663440"/>
            <a:chExt cx="8259946" cy="840807"/>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3" y="4765583"/>
              <a:ext cx="8095355" cy="738664"/>
            </a:xfrm>
            <a:prstGeom prst="rect">
              <a:avLst/>
            </a:prstGeom>
            <a:noFill/>
          </p:spPr>
          <p:txBody>
            <a:bodyPr wrap="square" lIns="0" tIns="0" rIns="0" bIns="0" rtlCol="0">
              <a:spAutoFit/>
            </a:bodyPr>
            <a:lstStyle/>
            <a:p>
              <a:pPr lvl="0">
                <a:defRPr/>
              </a:pPr>
              <a:r>
                <a:rPr lang="en-US" sz="2400" dirty="0">
                  <a:gradFill>
                    <a:gsLst>
                      <a:gs pos="2917">
                        <a:srgbClr val="000000"/>
                      </a:gs>
                      <a:gs pos="30000">
                        <a:srgbClr val="000000"/>
                      </a:gs>
                    </a:gsLst>
                    <a:lin ang="5400000" scaled="0"/>
                  </a:gradFill>
                </a:rPr>
                <a:t>App Modernization using Containers, Microservices and Service Fabric</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775001" y="4329272"/>
            <a:ext cx="4818888" cy="512064"/>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Dev Ops</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772114" y="2241935"/>
            <a:ext cx="690085"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endCxn id="12" idx="1"/>
          </p:cNvCxnSpPr>
          <p:nvPr/>
        </p:nvCxnSpPr>
        <p:spPr>
          <a:xfrm rot="16200000" flipH="1">
            <a:off x="1052656" y="3174743"/>
            <a:ext cx="690086" cy="23880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1323867" y="4134170"/>
            <a:ext cx="690086"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75">
            <a:extLst>
              <a:ext uri="{FF2B5EF4-FFF2-40B4-BE49-F238E27FC236}">
                <a16:creationId xmlns:a16="http://schemas.microsoft.com/office/drawing/2014/main" id="{D02A2B9F-824D-4F3D-A712-F4620015CC0F}"/>
              </a:ext>
            </a:extLst>
          </p:cNvPr>
          <p:cNvSpPr/>
          <p:nvPr/>
        </p:nvSpPr>
        <p:spPr>
          <a:xfrm>
            <a:off x="4182923" y="2616081"/>
            <a:ext cx="2052276" cy="1341767"/>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 name="TextBox 7">
            <a:extLst>
              <a:ext uri="{FF2B5EF4-FFF2-40B4-BE49-F238E27FC236}">
                <a16:creationId xmlns:a16="http://schemas.microsoft.com/office/drawing/2014/main" id="{CBA2577C-DB6D-4641-AD60-DEDE8902AB8C}"/>
              </a:ext>
            </a:extLst>
          </p:cNvPr>
          <p:cNvSpPr txBox="1"/>
          <p:nvPr/>
        </p:nvSpPr>
        <p:spPr>
          <a:xfrm>
            <a:off x="4929229" y="2761842"/>
            <a:ext cx="1238994" cy="307777"/>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a:t>
            </a:r>
          </a:p>
        </p:txBody>
      </p:sp>
      <p:cxnSp>
        <p:nvCxnSpPr>
          <p:cNvPr id="16" name="Straight Arrow Connector 15">
            <a:extLst>
              <a:ext uri="{FF2B5EF4-FFF2-40B4-BE49-F238E27FC236}">
                <a16:creationId xmlns:a16="http://schemas.microsoft.com/office/drawing/2014/main" id="{4C3CD52C-E2D0-4A01-9E5A-E3E2657834CA}"/>
              </a:ext>
            </a:extLst>
          </p:cNvPr>
          <p:cNvCxnSpPr>
            <a:cxnSpLocks/>
          </p:cNvCxnSpPr>
          <p:nvPr/>
        </p:nvCxnSpPr>
        <p:spPr>
          <a:xfrm>
            <a:off x="3251806" y="3220863"/>
            <a:ext cx="93111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482C1444-1C70-470C-996A-AB6CDF181075}"/>
              </a:ext>
            </a:extLst>
          </p:cNvPr>
          <p:cNvSpPr/>
          <p:nvPr/>
        </p:nvSpPr>
        <p:spPr bwMode="auto">
          <a:xfrm>
            <a:off x="1143494" y="2826337"/>
            <a:ext cx="2110070" cy="1131511"/>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pic>
        <p:nvPicPr>
          <p:cNvPr id="30" name="Picture 2" descr="https://www.sumologic.com/wp-content/uploads/globe-1-e1473894017808.png">
            <a:extLst>
              <a:ext uri="{FF2B5EF4-FFF2-40B4-BE49-F238E27FC236}">
                <a16:creationId xmlns:a16="http://schemas.microsoft.com/office/drawing/2014/main" id="{F8C530CC-184B-48F1-849A-6680291C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130" y="3318830"/>
            <a:ext cx="581545" cy="377157"/>
          </a:xfrm>
          <a:prstGeom prst="rect">
            <a:avLst/>
          </a:prstGeom>
          <a:solidFill>
            <a:schemeClr val="accent1">
              <a:lumMod val="60000"/>
              <a:lumOff val="40000"/>
            </a:schemeClr>
          </a:solidFill>
        </p:spPr>
      </p:pic>
      <p:pic>
        <p:nvPicPr>
          <p:cNvPr id="35" name="Picture 2" descr="https://www.sumologic.com/wp-content/uploads/globe-1-e1473894017808.png">
            <a:extLst>
              <a:ext uri="{FF2B5EF4-FFF2-40B4-BE49-F238E27FC236}">
                <a16:creationId xmlns:a16="http://schemas.microsoft.com/office/drawing/2014/main" id="{504FDB7C-5857-41AC-9755-05BB121A5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713" y="3318830"/>
            <a:ext cx="581545" cy="377157"/>
          </a:xfrm>
          <a:prstGeom prst="rect">
            <a:avLst/>
          </a:prstGeom>
          <a:solidFill>
            <a:schemeClr val="accent1">
              <a:lumMod val="60000"/>
              <a:lumOff val="40000"/>
            </a:schemeClr>
          </a:solidFill>
        </p:spPr>
      </p:pic>
      <p:pic>
        <p:nvPicPr>
          <p:cNvPr id="36" name="Picture 2" descr="https://www.sumologic.com/wp-content/uploads/globe-1-e1473894017808.png">
            <a:extLst>
              <a:ext uri="{FF2B5EF4-FFF2-40B4-BE49-F238E27FC236}">
                <a16:creationId xmlns:a16="http://schemas.microsoft.com/office/drawing/2014/main" id="{6DDCB102-8F01-438B-969E-F85B57790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051" y="3318830"/>
            <a:ext cx="581545" cy="377157"/>
          </a:xfrm>
          <a:prstGeom prst="rect">
            <a:avLst/>
          </a:prstGeom>
          <a:solidFill>
            <a:schemeClr val="accent1">
              <a:lumMod val="60000"/>
              <a:lumOff val="40000"/>
            </a:schemeClr>
          </a:solidFill>
        </p:spPr>
      </p:pic>
      <p:pic>
        <p:nvPicPr>
          <p:cNvPr id="37" name="Picture 2" descr="https://www.sumologic.com/wp-content/uploads/globe-1-e1473894017808.png">
            <a:extLst>
              <a:ext uri="{FF2B5EF4-FFF2-40B4-BE49-F238E27FC236}">
                <a16:creationId xmlns:a16="http://schemas.microsoft.com/office/drawing/2014/main" id="{41585526-FA15-4956-AB30-A7470F922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169" y="3318830"/>
            <a:ext cx="581545" cy="377157"/>
          </a:xfrm>
          <a:prstGeom prst="rect">
            <a:avLst/>
          </a:prstGeom>
          <a:solidFill>
            <a:schemeClr val="accent1">
              <a:lumMod val="60000"/>
              <a:lumOff val="40000"/>
            </a:schemeClr>
          </a:solidFill>
        </p:spPr>
      </p:pic>
      <p:cxnSp>
        <p:nvCxnSpPr>
          <p:cNvPr id="45" name="Straight Arrow Connector 44">
            <a:extLst>
              <a:ext uri="{FF2B5EF4-FFF2-40B4-BE49-F238E27FC236}">
                <a16:creationId xmlns:a16="http://schemas.microsoft.com/office/drawing/2014/main" id="{13E73434-88FB-44E3-89DA-E81BB0879EF9}"/>
              </a:ext>
            </a:extLst>
          </p:cNvPr>
          <p:cNvCxnSpPr>
            <a:cxnSpLocks/>
          </p:cNvCxnSpPr>
          <p:nvPr/>
        </p:nvCxnSpPr>
        <p:spPr>
          <a:xfrm flipH="1">
            <a:off x="3163455" y="3610352"/>
            <a:ext cx="1019468"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ADD8DB1-CE39-46F0-A0D2-91A14A0E7391}"/>
              </a:ext>
            </a:extLst>
          </p:cNvPr>
          <p:cNvGrpSpPr/>
          <p:nvPr/>
        </p:nvGrpSpPr>
        <p:grpSpPr>
          <a:xfrm>
            <a:off x="4383896" y="2761842"/>
            <a:ext cx="344360" cy="343893"/>
            <a:chOff x="497252" y="2269518"/>
            <a:chExt cx="3759508" cy="3754415"/>
          </a:xfrm>
          <a:solidFill>
            <a:schemeClr val="accent1">
              <a:lumMod val="60000"/>
              <a:lumOff val="40000"/>
            </a:schemeClr>
          </a:solidFill>
        </p:grpSpPr>
        <p:sp>
          <p:nvSpPr>
            <p:cNvPr id="49" name="Rectangle: Rounded Corners 48">
              <a:extLst>
                <a:ext uri="{FF2B5EF4-FFF2-40B4-BE49-F238E27FC236}">
                  <a16:creationId xmlns:a16="http://schemas.microsoft.com/office/drawing/2014/main" id="{E83DDA89-E0A3-4770-86CA-E109FB48D8B3}"/>
                </a:ext>
              </a:extLst>
            </p:cNvPr>
            <p:cNvSpPr/>
            <p:nvPr/>
          </p:nvSpPr>
          <p:spPr bwMode="auto">
            <a:xfrm>
              <a:off x="497252" y="2269518"/>
              <a:ext cx="3759508" cy="3754415"/>
            </a:xfrm>
            <a:prstGeom prst="roundRect">
              <a:avLst>
                <a:gd name="adj" fmla="val 788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38BDAAAE-44A2-456A-B4B9-263A5DF5D18E}"/>
                </a:ext>
              </a:extLst>
            </p:cNvPr>
            <p:cNvGrpSpPr/>
            <p:nvPr/>
          </p:nvGrpSpPr>
          <p:grpSpPr>
            <a:xfrm>
              <a:off x="706190" y="2487915"/>
              <a:ext cx="3341632" cy="3326412"/>
              <a:chOff x="827088" y="-3463925"/>
              <a:chExt cx="3833812" cy="3816350"/>
            </a:xfrm>
            <a:grpFill/>
          </p:grpSpPr>
          <p:sp>
            <p:nvSpPr>
              <p:cNvPr id="51" name="Freeform 5">
                <a:extLst>
                  <a:ext uri="{FF2B5EF4-FFF2-40B4-BE49-F238E27FC236}">
                    <a16:creationId xmlns:a16="http://schemas.microsoft.com/office/drawing/2014/main" id="{DD9E425B-807E-4B47-804C-66BFE6D52C20}"/>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2" name="Freeform 6">
                <a:extLst>
                  <a:ext uri="{FF2B5EF4-FFF2-40B4-BE49-F238E27FC236}">
                    <a16:creationId xmlns:a16="http://schemas.microsoft.com/office/drawing/2014/main" id="{7D41F82C-33A8-4028-A230-DEF41E94ACBD}"/>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3" name="Freeform 7">
                <a:extLst>
                  <a:ext uri="{FF2B5EF4-FFF2-40B4-BE49-F238E27FC236}">
                    <a16:creationId xmlns:a16="http://schemas.microsoft.com/office/drawing/2014/main" id="{E2942521-2A7B-4C8F-A84A-95FDDDD456F7}"/>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4" name="Freeform 8">
                <a:extLst>
                  <a:ext uri="{FF2B5EF4-FFF2-40B4-BE49-F238E27FC236}">
                    <a16:creationId xmlns:a16="http://schemas.microsoft.com/office/drawing/2014/main" id="{D173A442-C317-431B-871D-5FA16A6D93CC}"/>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5" name="Freeform 9">
                <a:extLst>
                  <a:ext uri="{FF2B5EF4-FFF2-40B4-BE49-F238E27FC236}">
                    <a16:creationId xmlns:a16="http://schemas.microsoft.com/office/drawing/2014/main" id="{89D579AD-282C-4493-AC62-EE7CD3ED3D8F}"/>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6" name="Freeform 10">
                <a:extLst>
                  <a:ext uri="{FF2B5EF4-FFF2-40B4-BE49-F238E27FC236}">
                    <a16:creationId xmlns:a16="http://schemas.microsoft.com/office/drawing/2014/main" id="{B3EB7498-FA5F-4AD9-B21A-747B49EB77F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7" name="Freeform 11">
                <a:extLst>
                  <a:ext uri="{FF2B5EF4-FFF2-40B4-BE49-F238E27FC236}">
                    <a16:creationId xmlns:a16="http://schemas.microsoft.com/office/drawing/2014/main" id="{43AD2B2D-36B8-4F5D-B69D-B47678CC8BAD}"/>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8" name="Freeform 12">
                <a:extLst>
                  <a:ext uri="{FF2B5EF4-FFF2-40B4-BE49-F238E27FC236}">
                    <a16:creationId xmlns:a16="http://schemas.microsoft.com/office/drawing/2014/main" id="{A5AFC857-C32E-46B3-AB8A-033591E905FE}"/>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grpSp>
      </p:grpSp>
      <p:sp>
        <p:nvSpPr>
          <p:cNvPr id="22" name="Rounded Rectangle 17">
            <a:extLst>
              <a:ext uri="{FF2B5EF4-FFF2-40B4-BE49-F238E27FC236}">
                <a16:creationId xmlns:a16="http://schemas.microsoft.com/office/drawing/2014/main" id="{A97E83C8-F062-4123-A57E-02FE7DAC3C78}"/>
              </a:ext>
            </a:extLst>
          </p:cNvPr>
          <p:cNvSpPr/>
          <p:nvPr/>
        </p:nvSpPr>
        <p:spPr>
          <a:xfrm>
            <a:off x="7212933" y="2616081"/>
            <a:ext cx="2756999" cy="1485095"/>
          </a:xfrm>
          <a:prstGeom prst="roundRect">
            <a:avLst>
              <a:gd name="adj" fmla="val 4568"/>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       </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8C26B2B0-518A-402A-BB94-E959089B3176}"/>
              </a:ext>
            </a:extLst>
          </p:cNvPr>
          <p:cNvGrpSpPr/>
          <p:nvPr/>
        </p:nvGrpSpPr>
        <p:grpSpPr>
          <a:xfrm>
            <a:off x="7356144" y="2770546"/>
            <a:ext cx="386343" cy="238403"/>
            <a:chOff x="5605998" y="4615023"/>
            <a:chExt cx="2957813" cy="1825191"/>
          </a:xfrm>
          <a:solidFill>
            <a:schemeClr val="accent1">
              <a:lumMod val="60000"/>
              <a:lumOff val="40000"/>
            </a:schemeClr>
          </a:solidFill>
        </p:grpSpPr>
        <p:grpSp>
          <p:nvGrpSpPr>
            <p:cNvPr id="24" name="Group 23">
              <a:extLst>
                <a:ext uri="{FF2B5EF4-FFF2-40B4-BE49-F238E27FC236}">
                  <a16:creationId xmlns:a16="http://schemas.microsoft.com/office/drawing/2014/main" id="{6BFB489B-D2C4-4B48-9179-9478E0B33096}"/>
                </a:ext>
              </a:extLst>
            </p:cNvPr>
            <p:cNvGrpSpPr/>
            <p:nvPr/>
          </p:nvGrpSpPr>
          <p:grpSpPr>
            <a:xfrm>
              <a:off x="5605998" y="4615023"/>
              <a:ext cx="2957813" cy="1825191"/>
              <a:chOff x="5605998" y="4615023"/>
              <a:chExt cx="2957813" cy="1825191"/>
            </a:xfrm>
            <a:grpFill/>
          </p:grpSpPr>
          <p:sp>
            <p:nvSpPr>
              <p:cNvPr id="31" name="Rectangle: Rounded Corners 30">
                <a:extLst>
                  <a:ext uri="{FF2B5EF4-FFF2-40B4-BE49-F238E27FC236}">
                    <a16:creationId xmlns:a16="http://schemas.microsoft.com/office/drawing/2014/main" id="{474D87A8-9C34-4EA4-8D80-355C19660003}"/>
                  </a:ext>
                </a:extLst>
              </p:cNvPr>
              <p:cNvSpPr/>
              <p:nvPr/>
            </p:nvSpPr>
            <p:spPr bwMode="auto">
              <a:xfrm rot="2606308">
                <a:off x="6087193" y="4615023"/>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611C65D9-A413-43FC-B966-53B1FB5E96E0}"/>
                  </a:ext>
                </a:extLst>
              </p:cNvPr>
              <p:cNvSpPr/>
              <p:nvPr/>
            </p:nvSpPr>
            <p:spPr bwMode="auto">
              <a:xfrm rot="2606308">
                <a:off x="7955364" y="5319918"/>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A412E526-5AD1-4AE7-B99F-F4F502781516}"/>
                  </a:ext>
                </a:extLst>
              </p:cNvPr>
              <p:cNvSpPr/>
              <p:nvPr/>
            </p:nvSpPr>
            <p:spPr bwMode="auto">
              <a:xfrm rot="18844638">
                <a:off x="7940037" y="4612971"/>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517A68A5-33DD-46D0-B707-0F2E355AB9B8}"/>
                  </a:ext>
                </a:extLst>
              </p:cNvPr>
              <p:cNvSpPr/>
              <p:nvPr/>
            </p:nvSpPr>
            <p:spPr bwMode="auto">
              <a:xfrm rot="18844638">
                <a:off x="6102520" y="5319918"/>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25" name="Group 24">
              <a:extLst>
                <a:ext uri="{FF2B5EF4-FFF2-40B4-BE49-F238E27FC236}">
                  <a16:creationId xmlns:a16="http://schemas.microsoft.com/office/drawing/2014/main" id="{B6035758-0CE6-45AB-9082-5D04CBA12048}"/>
                </a:ext>
              </a:extLst>
            </p:cNvPr>
            <p:cNvGrpSpPr/>
            <p:nvPr/>
          </p:nvGrpSpPr>
          <p:grpSpPr>
            <a:xfrm>
              <a:off x="6348529" y="5338762"/>
              <a:ext cx="1472116" cy="360068"/>
              <a:chOff x="6364404" y="5364369"/>
              <a:chExt cx="1472116" cy="360068"/>
            </a:xfrm>
            <a:grpFill/>
          </p:grpSpPr>
          <p:sp>
            <p:nvSpPr>
              <p:cNvPr id="26" name="Oval 25">
                <a:extLst>
                  <a:ext uri="{FF2B5EF4-FFF2-40B4-BE49-F238E27FC236}">
                    <a16:creationId xmlns:a16="http://schemas.microsoft.com/office/drawing/2014/main" id="{C3F00442-8741-4650-AF0B-0F672B5CC02A}"/>
                  </a:ext>
                </a:extLst>
              </p:cNvPr>
              <p:cNvSpPr/>
              <p:nvPr/>
            </p:nvSpPr>
            <p:spPr bwMode="auto">
              <a:xfrm>
                <a:off x="7476455" y="5364369"/>
                <a:ext cx="360065" cy="360068"/>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8" name="Oval 27">
                <a:extLst>
                  <a:ext uri="{FF2B5EF4-FFF2-40B4-BE49-F238E27FC236}">
                    <a16:creationId xmlns:a16="http://schemas.microsoft.com/office/drawing/2014/main" id="{5F976765-3A32-46F6-80C6-ECBB0ACA1018}"/>
                  </a:ext>
                </a:extLst>
              </p:cNvPr>
              <p:cNvSpPr/>
              <p:nvPr/>
            </p:nvSpPr>
            <p:spPr bwMode="auto">
              <a:xfrm>
                <a:off x="6920430" y="5364369"/>
                <a:ext cx="360065" cy="3600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1636E231-B11B-4CA0-82D3-A98ECF67EB59}"/>
                  </a:ext>
                </a:extLst>
              </p:cNvPr>
              <p:cNvSpPr/>
              <p:nvPr/>
            </p:nvSpPr>
            <p:spPr bwMode="auto">
              <a:xfrm>
                <a:off x="6364404" y="5364369"/>
                <a:ext cx="360065" cy="360068"/>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
        <p:nvSpPr>
          <p:cNvPr id="69" name="Rectangle 68">
            <a:extLst>
              <a:ext uri="{FF2B5EF4-FFF2-40B4-BE49-F238E27FC236}">
                <a16:creationId xmlns:a16="http://schemas.microsoft.com/office/drawing/2014/main" id="{041013D7-6B57-4C95-B80C-CB279580F5E9}"/>
              </a:ext>
            </a:extLst>
          </p:cNvPr>
          <p:cNvSpPr/>
          <p:nvPr/>
        </p:nvSpPr>
        <p:spPr bwMode="auto">
          <a:xfrm>
            <a:off x="7983062" y="3298531"/>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 name="Picture 70">
            <a:extLst>
              <a:ext uri="{FF2B5EF4-FFF2-40B4-BE49-F238E27FC236}">
                <a16:creationId xmlns:a16="http://schemas.microsoft.com/office/drawing/2014/main" id="{69705B0C-D880-4252-BD77-A3D50F86F1D3}"/>
              </a:ext>
            </a:extLst>
          </p:cNvPr>
          <p:cNvPicPr>
            <a:picLocks noChangeAspect="1"/>
          </p:cNvPicPr>
          <p:nvPr/>
        </p:nvPicPr>
        <p:blipFill>
          <a:blip r:embed="rId4"/>
          <a:stretch>
            <a:fillRect/>
          </a:stretch>
        </p:blipFill>
        <p:spPr>
          <a:xfrm>
            <a:off x="7725523" y="3441439"/>
            <a:ext cx="585683" cy="558651"/>
          </a:xfrm>
          <a:prstGeom prst="rect">
            <a:avLst/>
          </a:prstGeom>
          <a:solidFill>
            <a:schemeClr val="accent1">
              <a:lumMod val="60000"/>
              <a:lumOff val="40000"/>
            </a:schemeClr>
          </a:solidFill>
        </p:spPr>
      </p:pic>
      <p:pic>
        <p:nvPicPr>
          <p:cNvPr id="73" name="Picture 72">
            <a:extLst>
              <a:ext uri="{FF2B5EF4-FFF2-40B4-BE49-F238E27FC236}">
                <a16:creationId xmlns:a16="http://schemas.microsoft.com/office/drawing/2014/main" id="{EB60F529-6297-4F8B-8E54-A73844DAEC94}"/>
              </a:ext>
            </a:extLst>
          </p:cNvPr>
          <p:cNvPicPr>
            <a:picLocks noChangeAspect="1"/>
          </p:cNvPicPr>
          <p:nvPr/>
        </p:nvPicPr>
        <p:blipFill>
          <a:blip r:embed="rId4"/>
          <a:stretch>
            <a:fillRect/>
          </a:stretch>
        </p:blipFill>
        <p:spPr>
          <a:xfrm>
            <a:off x="8365703" y="3441438"/>
            <a:ext cx="585683" cy="558651"/>
          </a:xfrm>
          <a:prstGeom prst="rect">
            <a:avLst/>
          </a:prstGeom>
          <a:solidFill>
            <a:schemeClr val="accent1">
              <a:lumMod val="60000"/>
              <a:lumOff val="40000"/>
            </a:schemeClr>
          </a:solidFill>
        </p:spPr>
      </p:pic>
      <p:pic>
        <p:nvPicPr>
          <p:cNvPr id="72" name="Picture 71">
            <a:extLst>
              <a:ext uri="{FF2B5EF4-FFF2-40B4-BE49-F238E27FC236}">
                <a16:creationId xmlns:a16="http://schemas.microsoft.com/office/drawing/2014/main" id="{FD920D8D-5CAD-4C8F-8A45-22AD63EAED0C}"/>
              </a:ext>
            </a:extLst>
          </p:cNvPr>
          <p:cNvPicPr>
            <a:picLocks noChangeAspect="1"/>
          </p:cNvPicPr>
          <p:nvPr/>
        </p:nvPicPr>
        <p:blipFill>
          <a:blip r:embed="rId5"/>
          <a:stretch>
            <a:fillRect/>
          </a:stretch>
        </p:blipFill>
        <p:spPr>
          <a:xfrm>
            <a:off x="8477578" y="3493418"/>
            <a:ext cx="356466" cy="356466"/>
          </a:xfrm>
          <a:prstGeom prst="rect">
            <a:avLst/>
          </a:prstGeom>
          <a:solidFill>
            <a:schemeClr val="accent1">
              <a:lumMod val="60000"/>
              <a:lumOff val="40000"/>
            </a:schemeClr>
          </a:solidFill>
        </p:spPr>
      </p:pic>
      <p:sp>
        <p:nvSpPr>
          <p:cNvPr id="2" name="TextBox 1">
            <a:extLst>
              <a:ext uri="{FF2B5EF4-FFF2-40B4-BE49-F238E27FC236}">
                <a16:creationId xmlns:a16="http://schemas.microsoft.com/office/drawing/2014/main" id="{939058E1-08BF-47EB-BC3D-42D506F5581F}"/>
              </a:ext>
            </a:extLst>
          </p:cNvPr>
          <p:cNvSpPr txBox="1"/>
          <p:nvPr/>
        </p:nvSpPr>
        <p:spPr>
          <a:xfrm>
            <a:off x="7698156" y="2680413"/>
            <a:ext cx="2271776"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Azure Virtual Network</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4" name="Connector: Elbow 3">
            <a:extLst>
              <a:ext uri="{FF2B5EF4-FFF2-40B4-BE49-F238E27FC236}">
                <a16:creationId xmlns:a16="http://schemas.microsoft.com/office/drawing/2014/main" id="{38D6D225-5E17-48F5-847C-E9DB1A9768FF}"/>
              </a:ext>
            </a:extLst>
          </p:cNvPr>
          <p:cNvCxnSpPr>
            <a:cxnSpLocks/>
            <a:stCxn id="37" idx="0"/>
            <a:endCxn id="71" idx="0"/>
          </p:cNvCxnSpPr>
          <p:nvPr/>
        </p:nvCxnSpPr>
        <p:spPr>
          <a:xfrm rot="16200000" flipH="1">
            <a:off x="6761348" y="2184423"/>
            <a:ext cx="122609" cy="2391423"/>
          </a:xfrm>
          <a:prstGeom prst="bentConnector3">
            <a:avLst>
              <a:gd name="adj1" fmla="val -10358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5" name="Title 2">
            <a:extLst>
              <a:ext uri="{FF2B5EF4-FFF2-40B4-BE49-F238E27FC236}">
                <a16:creationId xmlns:a16="http://schemas.microsoft.com/office/drawing/2014/main" id="{F374B5A0-5E08-4DEC-84E5-14D510F52A71}"/>
              </a:ext>
            </a:extLst>
          </p:cNvPr>
          <p:cNvSpPr txBox="1">
            <a:spLocks/>
          </p:cNvSpPr>
          <p:nvPr/>
        </p:nvSpPr>
        <p:spPr>
          <a:xfrm>
            <a:off x="238910" y="113812"/>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defTabSz="895952">
              <a:defRPr/>
            </a:pPr>
            <a:r>
              <a:rPr lang="en-US" sz="4704" spc="-50" dirty="0">
                <a:solidFill>
                  <a:schemeClr val="tx1"/>
                </a:solidFill>
              </a:rPr>
              <a:t>VNet Integration</a:t>
            </a:r>
          </a:p>
        </p:txBody>
      </p:sp>
      <p:sp>
        <p:nvSpPr>
          <p:cNvPr id="76" name="TextBox 75">
            <a:extLst>
              <a:ext uri="{FF2B5EF4-FFF2-40B4-BE49-F238E27FC236}">
                <a16:creationId xmlns:a16="http://schemas.microsoft.com/office/drawing/2014/main" id="{31C2C109-7A30-4FB4-B091-682B8419704D}"/>
              </a:ext>
            </a:extLst>
          </p:cNvPr>
          <p:cNvSpPr txBox="1"/>
          <p:nvPr/>
        </p:nvSpPr>
        <p:spPr>
          <a:xfrm>
            <a:off x="3569156" y="4425380"/>
            <a:ext cx="7287553" cy="953723"/>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Outbound backend calls from your app can go to private IP addresses in your Azure Virtual Network or go out to the internet through a set of addresses shared with other apps.</a:t>
            </a:r>
          </a:p>
        </p:txBody>
      </p:sp>
    </p:spTree>
    <p:extLst>
      <p:ext uri="{BB962C8B-B14F-4D97-AF65-F5344CB8AC3E}">
        <p14:creationId xmlns:p14="http://schemas.microsoft.com/office/powerpoint/2010/main" val="13779006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ounded Rectangle 75">
            <a:extLst>
              <a:ext uri="{FF2B5EF4-FFF2-40B4-BE49-F238E27FC236}">
                <a16:creationId xmlns:a16="http://schemas.microsoft.com/office/drawing/2014/main" id="{428585AD-0DB6-4FEF-9FEC-5B292145A17D}"/>
              </a:ext>
            </a:extLst>
          </p:cNvPr>
          <p:cNvSpPr/>
          <p:nvPr/>
        </p:nvSpPr>
        <p:spPr>
          <a:xfrm>
            <a:off x="3840018" y="3457069"/>
            <a:ext cx="2052276" cy="1341767"/>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4" name="TextBox 83">
            <a:extLst>
              <a:ext uri="{FF2B5EF4-FFF2-40B4-BE49-F238E27FC236}">
                <a16:creationId xmlns:a16="http://schemas.microsoft.com/office/drawing/2014/main" id="{5CE50EFC-14B8-4FA8-BEB8-56D7A32432A9}"/>
              </a:ext>
            </a:extLst>
          </p:cNvPr>
          <p:cNvSpPr txBox="1"/>
          <p:nvPr/>
        </p:nvSpPr>
        <p:spPr>
          <a:xfrm>
            <a:off x="4586324" y="3602830"/>
            <a:ext cx="1238994" cy="307777"/>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a:t>
            </a:r>
          </a:p>
        </p:txBody>
      </p:sp>
      <p:cxnSp>
        <p:nvCxnSpPr>
          <p:cNvPr id="85" name="Straight Arrow Connector 84">
            <a:extLst>
              <a:ext uri="{FF2B5EF4-FFF2-40B4-BE49-F238E27FC236}">
                <a16:creationId xmlns:a16="http://schemas.microsoft.com/office/drawing/2014/main" id="{F41F8B28-8557-4A98-8E1A-AD24AAB49E99}"/>
              </a:ext>
            </a:extLst>
          </p:cNvPr>
          <p:cNvCxnSpPr>
            <a:cxnSpLocks/>
          </p:cNvCxnSpPr>
          <p:nvPr/>
        </p:nvCxnSpPr>
        <p:spPr>
          <a:xfrm>
            <a:off x="2908901" y="4061851"/>
            <a:ext cx="93111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6" name="Cloud 85">
            <a:extLst>
              <a:ext uri="{FF2B5EF4-FFF2-40B4-BE49-F238E27FC236}">
                <a16:creationId xmlns:a16="http://schemas.microsoft.com/office/drawing/2014/main" id="{F63036C8-51AE-4F50-A148-5DDD39193C1D}"/>
              </a:ext>
            </a:extLst>
          </p:cNvPr>
          <p:cNvSpPr/>
          <p:nvPr/>
        </p:nvSpPr>
        <p:spPr bwMode="auto">
          <a:xfrm>
            <a:off x="800589" y="3667325"/>
            <a:ext cx="2110070" cy="1131511"/>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pic>
        <p:nvPicPr>
          <p:cNvPr id="87" name="Picture 2" descr="https://www.sumologic.com/wp-content/uploads/globe-1-e1473894017808.png">
            <a:extLst>
              <a:ext uri="{FF2B5EF4-FFF2-40B4-BE49-F238E27FC236}">
                <a16:creationId xmlns:a16="http://schemas.microsoft.com/office/drawing/2014/main" id="{4284E8FB-8147-466D-A6AB-507135CAB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225" y="4159818"/>
            <a:ext cx="581545" cy="377157"/>
          </a:xfrm>
          <a:prstGeom prst="rect">
            <a:avLst/>
          </a:prstGeom>
          <a:solidFill>
            <a:schemeClr val="accent1">
              <a:lumMod val="60000"/>
              <a:lumOff val="40000"/>
            </a:schemeClr>
          </a:solidFill>
        </p:spPr>
      </p:pic>
      <p:pic>
        <p:nvPicPr>
          <p:cNvPr id="88" name="Picture 2" descr="https://www.sumologic.com/wp-content/uploads/globe-1-e1473894017808.png">
            <a:extLst>
              <a:ext uri="{FF2B5EF4-FFF2-40B4-BE49-F238E27FC236}">
                <a16:creationId xmlns:a16="http://schemas.microsoft.com/office/drawing/2014/main" id="{3A90AE26-A6E3-4189-88F2-1F41A458A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808" y="4159818"/>
            <a:ext cx="581545" cy="377157"/>
          </a:xfrm>
          <a:prstGeom prst="rect">
            <a:avLst/>
          </a:prstGeom>
          <a:solidFill>
            <a:schemeClr val="accent1">
              <a:lumMod val="60000"/>
              <a:lumOff val="40000"/>
            </a:schemeClr>
          </a:solidFill>
        </p:spPr>
      </p:pic>
      <p:pic>
        <p:nvPicPr>
          <p:cNvPr id="89" name="Picture 2" descr="https://www.sumologic.com/wp-content/uploads/globe-1-e1473894017808.png">
            <a:extLst>
              <a:ext uri="{FF2B5EF4-FFF2-40B4-BE49-F238E27FC236}">
                <a16:creationId xmlns:a16="http://schemas.microsoft.com/office/drawing/2014/main" id="{7393D67B-E111-4632-BC1C-7ECD9F475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146" y="4159818"/>
            <a:ext cx="581545" cy="377157"/>
          </a:xfrm>
          <a:prstGeom prst="rect">
            <a:avLst/>
          </a:prstGeom>
          <a:solidFill>
            <a:schemeClr val="accent1">
              <a:lumMod val="60000"/>
              <a:lumOff val="40000"/>
            </a:schemeClr>
          </a:solidFill>
        </p:spPr>
      </p:pic>
      <p:pic>
        <p:nvPicPr>
          <p:cNvPr id="90" name="Picture 2" descr="https://www.sumologic.com/wp-content/uploads/globe-1-e1473894017808.png">
            <a:extLst>
              <a:ext uri="{FF2B5EF4-FFF2-40B4-BE49-F238E27FC236}">
                <a16:creationId xmlns:a16="http://schemas.microsoft.com/office/drawing/2014/main" id="{15A2D433-C0C3-4C0F-9FF8-5DFE400DF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264" y="4159818"/>
            <a:ext cx="581545" cy="377157"/>
          </a:xfrm>
          <a:prstGeom prst="rect">
            <a:avLst/>
          </a:prstGeom>
          <a:solidFill>
            <a:schemeClr val="accent1">
              <a:lumMod val="60000"/>
              <a:lumOff val="40000"/>
            </a:schemeClr>
          </a:solidFill>
        </p:spPr>
      </p:pic>
      <p:cxnSp>
        <p:nvCxnSpPr>
          <p:cNvPr id="91" name="Straight Arrow Connector 90">
            <a:extLst>
              <a:ext uri="{FF2B5EF4-FFF2-40B4-BE49-F238E27FC236}">
                <a16:creationId xmlns:a16="http://schemas.microsoft.com/office/drawing/2014/main" id="{8D14D0AC-30D0-46E7-B12F-A7541805E45B}"/>
              </a:ext>
            </a:extLst>
          </p:cNvPr>
          <p:cNvCxnSpPr>
            <a:cxnSpLocks/>
          </p:cNvCxnSpPr>
          <p:nvPr/>
        </p:nvCxnSpPr>
        <p:spPr>
          <a:xfrm flipH="1">
            <a:off x="2820550" y="4451340"/>
            <a:ext cx="1019468"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D0A483A-22CF-42BF-BBC8-29284D3F597C}"/>
              </a:ext>
            </a:extLst>
          </p:cNvPr>
          <p:cNvGrpSpPr/>
          <p:nvPr/>
        </p:nvGrpSpPr>
        <p:grpSpPr>
          <a:xfrm>
            <a:off x="4040991" y="3602830"/>
            <a:ext cx="344360" cy="343893"/>
            <a:chOff x="497252" y="2269518"/>
            <a:chExt cx="3759508" cy="3754415"/>
          </a:xfrm>
          <a:solidFill>
            <a:schemeClr val="accent1">
              <a:lumMod val="60000"/>
              <a:lumOff val="40000"/>
            </a:schemeClr>
          </a:solidFill>
        </p:grpSpPr>
        <p:sp>
          <p:nvSpPr>
            <p:cNvPr id="93" name="Rectangle: Rounded Corners 92">
              <a:extLst>
                <a:ext uri="{FF2B5EF4-FFF2-40B4-BE49-F238E27FC236}">
                  <a16:creationId xmlns:a16="http://schemas.microsoft.com/office/drawing/2014/main" id="{3BF6C26E-B413-454C-BCD0-BCD61F459D8F}"/>
                </a:ext>
              </a:extLst>
            </p:cNvPr>
            <p:cNvSpPr/>
            <p:nvPr/>
          </p:nvSpPr>
          <p:spPr bwMode="auto">
            <a:xfrm>
              <a:off x="497252" y="2269518"/>
              <a:ext cx="3759508" cy="3754415"/>
            </a:xfrm>
            <a:prstGeom prst="roundRect">
              <a:avLst>
                <a:gd name="adj" fmla="val 788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94" name="Group 93">
              <a:extLst>
                <a:ext uri="{FF2B5EF4-FFF2-40B4-BE49-F238E27FC236}">
                  <a16:creationId xmlns:a16="http://schemas.microsoft.com/office/drawing/2014/main" id="{383EC132-FB77-431B-863C-3E1B1538BB2D}"/>
                </a:ext>
              </a:extLst>
            </p:cNvPr>
            <p:cNvGrpSpPr/>
            <p:nvPr/>
          </p:nvGrpSpPr>
          <p:grpSpPr>
            <a:xfrm>
              <a:off x="706190" y="2487915"/>
              <a:ext cx="3341632" cy="3326412"/>
              <a:chOff x="827088" y="-3463925"/>
              <a:chExt cx="3833812" cy="3816350"/>
            </a:xfrm>
            <a:grpFill/>
          </p:grpSpPr>
          <p:sp>
            <p:nvSpPr>
              <p:cNvPr id="95" name="Freeform 5">
                <a:extLst>
                  <a:ext uri="{FF2B5EF4-FFF2-40B4-BE49-F238E27FC236}">
                    <a16:creationId xmlns:a16="http://schemas.microsoft.com/office/drawing/2014/main" id="{BF0B75DC-FB41-49D8-81D4-764737E09547}"/>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96" name="Freeform 6">
                <a:extLst>
                  <a:ext uri="{FF2B5EF4-FFF2-40B4-BE49-F238E27FC236}">
                    <a16:creationId xmlns:a16="http://schemas.microsoft.com/office/drawing/2014/main" id="{6EF6EAC4-E12F-4893-AD61-B50841227A0A}"/>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97" name="Freeform 7">
                <a:extLst>
                  <a:ext uri="{FF2B5EF4-FFF2-40B4-BE49-F238E27FC236}">
                    <a16:creationId xmlns:a16="http://schemas.microsoft.com/office/drawing/2014/main" id="{6096CE53-A83C-4700-8FFA-4AABDFA986BA}"/>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98" name="Freeform 8">
                <a:extLst>
                  <a:ext uri="{FF2B5EF4-FFF2-40B4-BE49-F238E27FC236}">
                    <a16:creationId xmlns:a16="http://schemas.microsoft.com/office/drawing/2014/main" id="{BA0358D2-EC8B-42B4-B8AA-76D8A4A53837}"/>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99" name="Freeform 9">
                <a:extLst>
                  <a:ext uri="{FF2B5EF4-FFF2-40B4-BE49-F238E27FC236}">
                    <a16:creationId xmlns:a16="http://schemas.microsoft.com/office/drawing/2014/main" id="{930A097E-7426-48E1-8E01-91B6061BB91F}"/>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00" name="Freeform 10">
                <a:extLst>
                  <a:ext uri="{FF2B5EF4-FFF2-40B4-BE49-F238E27FC236}">
                    <a16:creationId xmlns:a16="http://schemas.microsoft.com/office/drawing/2014/main" id="{C966D635-4025-474C-A67C-42848F73E297}"/>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01" name="Freeform 11">
                <a:extLst>
                  <a:ext uri="{FF2B5EF4-FFF2-40B4-BE49-F238E27FC236}">
                    <a16:creationId xmlns:a16="http://schemas.microsoft.com/office/drawing/2014/main" id="{258A10FA-A0CB-4DF0-A858-337A69698A5B}"/>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02" name="Freeform 12">
                <a:extLst>
                  <a:ext uri="{FF2B5EF4-FFF2-40B4-BE49-F238E27FC236}">
                    <a16:creationId xmlns:a16="http://schemas.microsoft.com/office/drawing/2014/main" id="{88F66BAB-2634-4290-A38A-E2BBE615FDB8}"/>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grpSp>
      </p:grpSp>
      <p:sp>
        <p:nvSpPr>
          <p:cNvPr id="103" name="Rounded Rectangle 17">
            <a:extLst>
              <a:ext uri="{FF2B5EF4-FFF2-40B4-BE49-F238E27FC236}">
                <a16:creationId xmlns:a16="http://schemas.microsoft.com/office/drawing/2014/main" id="{8A8790EC-5819-4A50-94ED-3EE76B49DB5E}"/>
              </a:ext>
            </a:extLst>
          </p:cNvPr>
          <p:cNvSpPr/>
          <p:nvPr/>
        </p:nvSpPr>
        <p:spPr>
          <a:xfrm>
            <a:off x="7212933" y="3023405"/>
            <a:ext cx="2756999" cy="1485095"/>
          </a:xfrm>
          <a:prstGeom prst="roundRect">
            <a:avLst>
              <a:gd name="adj" fmla="val 4568"/>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       </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p:txBody>
      </p:sp>
      <p:sp>
        <p:nvSpPr>
          <p:cNvPr id="114" name="Rectangle 113">
            <a:extLst>
              <a:ext uri="{FF2B5EF4-FFF2-40B4-BE49-F238E27FC236}">
                <a16:creationId xmlns:a16="http://schemas.microsoft.com/office/drawing/2014/main" id="{6320FC3A-B00A-480E-9A13-9CC2D12270A6}"/>
              </a:ext>
            </a:extLst>
          </p:cNvPr>
          <p:cNvSpPr/>
          <p:nvPr/>
        </p:nvSpPr>
        <p:spPr bwMode="auto">
          <a:xfrm>
            <a:off x="7983062" y="3705855"/>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15" name="Picture 114">
            <a:extLst>
              <a:ext uri="{FF2B5EF4-FFF2-40B4-BE49-F238E27FC236}">
                <a16:creationId xmlns:a16="http://schemas.microsoft.com/office/drawing/2014/main" id="{D997BDD7-97AD-420E-97E2-54B73CC14163}"/>
              </a:ext>
            </a:extLst>
          </p:cNvPr>
          <p:cNvPicPr>
            <a:picLocks noChangeAspect="1"/>
          </p:cNvPicPr>
          <p:nvPr/>
        </p:nvPicPr>
        <p:blipFill>
          <a:blip r:embed="rId4"/>
          <a:stretch>
            <a:fillRect/>
          </a:stretch>
        </p:blipFill>
        <p:spPr>
          <a:xfrm>
            <a:off x="7725523" y="3848763"/>
            <a:ext cx="585683" cy="558651"/>
          </a:xfrm>
          <a:prstGeom prst="rect">
            <a:avLst/>
          </a:prstGeom>
          <a:solidFill>
            <a:schemeClr val="accent1">
              <a:lumMod val="60000"/>
              <a:lumOff val="40000"/>
            </a:schemeClr>
          </a:solidFill>
        </p:spPr>
      </p:pic>
      <p:pic>
        <p:nvPicPr>
          <p:cNvPr id="116" name="Picture 115">
            <a:extLst>
              <a:ext uri="{FF2B5EF4-FFF2-40B4-BE49-F238E27FC236}">
                <a16:creationId xmlns:a16="http://schemas.microsoft.com/office/drawing/2014/main" id="{0555F415-9D98-4D6C-B649-9D41D152427D}"/>
              </a:ext>
            </a:extLst>
          </p:cNvPr>
          <p:cNvPicPr>
            <a:picLocks noChangeAspect="1"/>
          </p:cNvPicPr>
          <p:nvPr/>
        </p:nvPicPr>
        <p:blipFill>
          <a:blip r:embed="rId4"/>
          <a:stretch>
            <a:fillRect/>
          </a:stretch>
        </p:blipFill>
        <p:spPr>
          <a:xfrm>
            <a:off x="8365703" y="3848762"/>
            <a:ext cx="585683" cy="558651"/>
          </a:xfrm>
          <a:prstGeom prst="rect">
            <a:avLst/>
          </a:prstGeom>
          <a:solidFill>
            <a:schemeClr val="accent1">
              <a:lumMod val="60000"/>
              <a:lumOff val="40000"/>
            </a:schemeClr>
          </a:solidFill>
        </p:spPr>
      </p:pic>
      <p:pic>
        <p:nvPicPr>
          <p:cNvPr id="117" name="Picture 116">
            <a:extLst>
              <a:ext uri="{FF2B5EF4-FFF2-40B4-BE49-F238E27FC236}">
                <a16:creationId xmlns:a16="http://schemas.microsoft.com/office/drawing/2014/main" id="{B78CA2C3-0E42-4DB9-9467-660939F9BA8E}"/>
              </a:ext>
            </a:extLst>
          </p:cNvPr>
          <p:cNvPicPr>
            <a:picLocks noChangeAspect="1"/>
          </p:cNvPicPr>
          <p:nvPr/>
        </p:nvPicPr>
        <p:blipFill>
          <a:blip r:embed="rId5"/>
          <a:stretch>
            <a:fillRect/>
          </a:stretch>
        </p:blipFill>
        <p:spPr>
          <a:xfrm>
            <a:off x="8477578" y="3900742"/>
            <a:ext cx="356466" cy="356466"/>
          </a:xfrm>
          <a:prstGeom prst="rect">
            <a:avLst/>
          </a:prstGeom>
          <a:solidFill>
            <a:schemeClr val="accent1">
              <a:lumMod val="60000"/>
              <a:lumOff val="40000"/>
            </a:schemeClr>
          </a:solidFill>
        </p:spPr>
      </p:pic>
      <p:sp>
        <p:nvSpPr>
          <p:cNvPr id="118" name="TextBox 117">
            <a:extLst>
              <a:ext uri="{FF2B5EF4-FFF2-40B4-BE49-F238E27FC236}">
                <a16:creationId xmlns:a16="http://schemas.microsoft.com/office/drawing/2014/main" id="{CA3D9044-5086-4467-BCA1-4EE52A1494E6}"/>
              </a:ext>
            </a:extLst>
          </p:cNvPr>
          <p:cNvSpPr txBox="1"/>
          <p:nvPr/>
        </p:nvSpPr>
        <p:spPr>
          <a:xfrm>
            <a:off x="7698156" y="3087737"/>
            <a:ext cx="1175322"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Network B</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119" name="Connector: Elbow 118">
            <a:extLst>
              <a:ext uri="{FF2B5EF4-FFF2-40B4-BE49-F238E27FC236}">
                <a16:creationId xmlns:a16="http://schemas.microsoft.com/office/drawing/2014/main" id="{6BC077AC-47B6-4CAE-A661-F60C849CC4CB}"/>
              </a:ext>
            </a:extLst>
          </p:cNvPr>
          <p:cNvCxnSpPr>
            <a:cxnSpLocks/>
            <a:stCxn id="83" idx="3"/>
            <a:endCxn id="115" idx="1"/>
          </p:cNvCxnSpPr>
          <p:nvPr/>
        </p:nvCxnSpPr>
        <p:spPr>
          <a:xfrm>
            <a:off x="5892294" y="4127953"/>
            <a:ext cx="1833229" cy="136"/>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0" name="Rounded Rectangle 17">
            <a:extLst>
              <a:ext uri="{FF2B5EF4-FFF2-40B4-BE49-F238E27FC236}">
                <a16:creationId xmlns:a16="http://schemas.microsoft.com/office/drawing/2014/main" id="{55C8E4AE-D9A8-45E8-BA85-C002D4B9C3BF}"/>
              </a:ext>
            </a:extLst>
          </p:cNvPr>
          <p:cNvSpPr/>
          <p:nvPr/>
        </p:nvSpPr>
        <p:spPr>
          <a:xfrm>
            <a:off x="7212933" y="1229427"/>
            <a:ext cx="2756999" cy="1485095"/>
          </a:xfrm>
          <a:prstGeom prst="roundRect">
            <a:avLst>
              <a:gd name="adj" fmla="val 4568"/>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       </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p:txBody>
      </p:sp>
      <p:sp>
        <p:nvSpPr>
          <p:cNvPr id="131" name="Rectangle 130">
            <a:extLst>
              <a:ext uri="{FF2B5EF4-FFF2-40B4-BE49-F238E27FC236}">
                <a16:creationId xmlns:a16="http://schemas.microsoft.com/office/drawing/2014/main" id="{FC83F88A-C2DA-4E5D-9046-5621549FFFB3}"/>
              </a:ext>
            </a:extLst>
          </p:cNvPr>
          <p:cNvSpPr/>
          <p:nvPr/>
        </p:nvSpPr>
        <p:spPr bwMode="auto">
          <a:xfrm>
            <a:off x="7983062" y="1911877"/>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32" name="Picture 131">
            <a:extLst>
              <a:ext uri="{FF2B5EF4-FFF2-40B4-BE49-F238E27FC236}">
                <a16:creationId xmlns:a16="http://schemas.microsoft.com/office/drawing/2014/main" id="{E1E95787-2CE5-4429-9399-1ECD3B7F5A77}"/>
              </a:ext>
            </a:extLst>
          </p:cNvPr>
          <p:cNvPicPr>
            <a:picLocks noChangeAspect="1"/>
          </p:cNvPicPr>
          <p:nvPr/>
        </p:nvPicPr>
        <p:blipFill>
          <a:blip r:embed="rId4"/>
          <a:stretch>
            <a:fillRect/>
          </a:stretch>
        </p:blipFill>
        <p:spPr>
          <a:xfrm>
            <a:off x="7725523" y="2054785"/>
            <a:ext cx="585683" cy="558651"/>
          </a:xfrm>
          <a:prstGeom prst="rect">
            <a:avLst/>
          </a:prstGeom>
          <a:solidFill>
            <a:schemeClr val="accent1">
              <a:lumMod val="60000"/>
              <a:lumOff val="40000"/>
            </a:schemeClr>
          </a:solidFill>
        </p:spPr>
      </p:pic>
      <p:pic>
        <p:nvPicPr>
          <p:cNvPr id="133" name="Picture 132">
            <a:extLst>
              <a:ext uri="{FF2B5EF4-FFF2-40B4-BE49-F238E27FC236}">
                <a16:creationId xmlns:a16="http://schemas.microsoft.com/office/drawing/2014/main" id="{05F3D453-F517-4880-AFE8-84ABCD38B29E}"/>
              </a:ext>
            </a:extLst>
          </p:cNvPr>
          <p:cNvPicPr>
            <a:picLocks noChangeAspect="1"/>
          </p:cNvPicPr>
          <p:nvPr/>
        </p:nvPicPr>
        <p:blipFill>
          <a:blip r:embed="rId4"/>
          <a:stretch>
            <a:fillRect/>
          </a:stretch>
        </p:blipFill>
        <p:spPr>
          <a:xfrm>
            <a:off x="8365703" y="2054784"/>
            <a:ext cx="585683" cy="558651"/>
          </a:xfrm>
          <a:prstGeom prst="rect">
            <a:avLst/>
          </a:prstGeom>
          <a:solidFill>
            <a:schemeClr val="accent1">
              <a:lumMod val="60000"/>
              <a:lumOff val="40000"/>
            </a:schemeClr>
          </a:solidFill>
        </p:spPr>
      </p:pic>
      <p:pic>
        <p:nvPicPr>
          <p:cNvPr id="134" name="Picture 133">
            <a:extLst>
              <a:ext uri="{FF2B5EF4-FFF2-40B4-BE49-F238E27FC236}">
                <a16:creationId xmlns:a16="http://schemas.microsoft.com/office/drawing/2014/main" id="{5A5FABE6-E8A4-4AFB-BC4E-2E2E32531401}"/>
              </a:ext>
            </a:extLst>
          </p:cNvPr>
          <p:cNvPicPr>
            <a:picLocks noChangeAspect="1"/>
          </p:cNvPicPr>
          <p:nvPr/>
        </p:nvPicPr>
        <p:blipFill>
          <a:blip r:embed="rId5"/>
          <a:stretch>
            <a:fillRect/>
          </a:stretch>
        </p:blipFill>
        <p:spPr>
          <a:xfrm>
            <a:off x="8477578" y="2106764"/>
            <a:ext cx="356466" cy="356466"/>
          </a:xfrm>
          <a:prstGeom prst="rect">
            <a:avLst/>
          </a:prstGeom>
          <a:solidFill>
            <a:schemeClr val="accent1">
              <a:lumMod val="60000"/>
              <a:lumOff val="40000"/>
            </a:schemeClr>
          </a:solidFill>
        </p:spPr>
      </p:pic>
      <p:sp>
        <p:nvSpPr>
          <p:cNvPr id="135" name="TextBox 134">
            <a:extLst>
              <a:ext uri="{FF2B5EF4-FFF2-40B4-BE49-F238E27FC236}">
                <a16:creationId xmlns:a16="http://schemas.microsoft.com/office/drawing/2014/main" id="{1D89108F-AF35-43FF-9F1A-B27A82251ADB}"/>
              </a:ext>
            </a:extLst>
          </p:cNvPr>
          <p:cNvSpPr txBox="1"/>
          <p:nvPr/>
        </p:nvSpPr>
        <p:spPr>
          <a:xfrm>
            <a:off x="7698156" y="1293759"/>
            <a:ext cx="1183337"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Network A</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36" name="Rounded Rectangle 17">
            <a:extLst>
              <a:ext uri="{FF2B5EF4-FFF2-40B4-BE49-F238E27FC236}">
                <a16:creationId xmlns:a16="http://schemas.microsoft.com/office/drawing/2014/main" id="{603EB8D5-DA0B-4133-B02B-9102721C410C}"/>
              </a:ext>
            </a:extLst>
          </p:cNvPr>
          <p:cNvSpPr/>
          <p:nvPr/>
        </p:nvSpPr>
        <p:spPr>
          <a:xfrm>
            <a:off x="7212933" y="4817383"/>
            <a:ext cx="2756999" cy="1485095"/>
          </a:xfrm>
          <a:prstGeom prst="roundRect">
            <a:avLst>
              <a:gd name="adj" fmla="val 4568"/>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       </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p:txBody>
      </p:sp>
      <p:sp>
        <p:nvSpPr>
          <p:cNvPr id="147" name="Rectangle 146">
            <a:extLst>
              <a:ext uri="{FF2B5EF4-FFF2-40B4-BE49-F238E27FC236}">
                <a16:creationId xmlns:a16="http://schemas.microsoft.com/office/drawing/2014/main" id="{04B994BE-CA3D-42E2-990F-5DAF8B3C941B}"/>
              </a:ext>
            </a:extLst>
          </p:cNvPr>
          <p:cNvSpPr/>
          <p:nvPr/>
        </p:nvSpPr>
        <p:spPr bwMode="auto">
          <a:xfrm>
            <a:off x="7983062" y="5499833"/>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48" name="Picture 147">
            <a:extLst>
              <a:ext uri="{FF2B5EF4-FFF2-40B4-BE49-F238E27FC236}">
                <a16:creationId xmlns:a16="http://schemas.microsoft.com/office/drawing/2014/main" id="{995AFBAE-4F99-4608-B7FE-91D12212D2DD}"/>
              </a:ext>
            </a:extLst>
          </p:cNvPr>
          <p:cNvPicPr>
            <a:picLocks noChangeAspect="1"/>
          </p:cNvPicPr>
          <p:nvPr/>
        </p:nvPicPr>
        <p:blipFill>
          <a:blip r:embed="rId4"/>
          <a:stretch>
            <a:fillRect/>
          </a:stretch>
        </p:blipFill>
        <p:spPr>
          <a:xfrm>
            <a:off x="7725523" y="5642741"/>
            <a:ext cx="585683" cy="558651"/>
          </a:xfrm>
          <a:prstGeom prst="rect">
            <a:avLst/>
          </a:prstGeom>
          <a:solidFill>
            <a:schemeClr val="accent1">
              <a:lumMod val="60000"/>
              <a:lumOff val="40000"/>
            </a:schemeClr>
          </a:solidFill>
        </p:spPr>
      </p:pic>
      <p:pic>
        <p:nvPicPr>
          <p:cNvPr id="149" name="Picture 148">
            <a:extLst>
              <a:ext uri="{FF2B5EF4-FFF2-40B4-BE49-F238E27FC236}">
                <a16:creationId xmlns:a16="http://schemas.microsoft.com/office/drawing/2014/main" id="{F6F8D000-3853-4C38-9591-62CD195EB0E3}"/>
              </a:ext>
            </a:extLst>
          </p:cNvPr>
          <p:cNvPicPr>
            <a:picLocks noChangeAspect="1"/>
          </p:cNvPicPr>
          <p:nvPr/>
        </p:nvPicPr>
        <p:blipFill>
          <a:blip r:embed="rId4"/>
          <a:stretch>
            <a:fillRect/>
          </a:stretch>
        </p:blipFill>
        <p:spPr>
          <a:xfrm>
            <a:off x="8365703" y="5642740"/>
            <a:ext cx="585683" cy="558651"/>
          </a:xfrm>
          <a:prstGeom prst="rect">
            <a:avLst/>
          </a:prstGeom>
          <a:solidFill>
            <a:schemeClr val="accent1">
              <a:lumMod val="60000"/>
              <a:lumOff val="40000"/>
            </a:schemeClr>
          </a:solidFill>
        </p:spPr>
      </p:pic>
      <p:sp>
        <p:nvSpPr>
          <p:cNvPr id="151" name="TextBox 150">
            <a:extLst>
              <a:ext uri="{FF2B5EF4-FFF2-40B4-BE49-F238E27FC236}">
                <a16:creationId xmlns:a16="http://schemas.microsoft.com/office/drawing/2014/main" id="{11D4E13A-5FE1-47D6-9ECE-70F7EBFB1FDE}"/>
              </a:ext>
            </a:extLst>
          </p:cNvPr>
          <p:cNvSpPr txBox="1"/>
          <p:nvPr/>
        </p:nvSpPr>
        <p:spPr>
          <a:xfrm>
            <a:off x="7698156" y="4881715"/>
            <a:ext cx="1173719"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Network C</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153" name="Connector: Curved 152">
            <a:extLst>
              <a:ext uri="{FF2B5EF4-FFF2-40B4-BE49-F238E27FC236}">
                <a16:creationId xmlns:a16="http://schemas.microsoft.com/office/drawing/2014/main" id="{5CC619A0-23E8-4DDE-8149-D33727412E6C}"/>
              </a:ext>
            </a:extLst>
          </p:cNvPr>
          <p:cNvCxnSpPr>
            <a:cxnSpLocks/>
            <a:stCxn id="168" idx="0"/>
            <a:endCxn id="116" idx="0"/>
          </p:cNvCxnSpPr>
          <p:nvPr/>
        </p:nvCxnSpPr>
        <p:spPr>
          <a:xfrm rot="16200000" flipH="1">
            <a:off x="8307907" y="3498125"/>
            <a:ext cx="82810" cy="618465"/>
          </a:xfrm>
          <a:prstGeom prst="curvedConnector3">
            <a:avLst>
              <a:gd name="adj1" fmla="val -276054"/>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091DACB5-64EA-4D2B-AC78-56A9DF681F63}"/>
              </a:ext>
            </a:extLst>
          </p:cNvPr>
          <p:cNvSpPr/>
          <p:nvPr/>
        </p:nvSpPr>
        <p:spPr>
          <a:xfrm>
            <a:off x="7914437" y="3765952"/>
            <a:ext cx="251286" cy="25035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71" name="Connector: Elbow 170">
            <a:extLst>
              <a:ext uri="{FF2B5EF4-FFF2-40B4-BE49-F238E27FC236}">
                <a16:creationId xmlns:a16="http://schemas.microsoft.com/office/drawing/2014/main" id="{01203753-7116-46C5-87CE-DEECB166E8D0}"/>
              </a:ext>
            </a:extLst>
          </p:cNvPr>
          <p:cNvCxnSpPr>
            <a:cxnSpLocks/>
            <a:stCxn id="83" idx="3"/>
            <a:endCxn id="148" idx="1"/>
          </p:cNvCxnSpPr>
          <p:nvPr/>
        </p:nvCxnSpPr>
        <p:spPr>
          <a:xfrm>
            <a:off x="5892294" y="4127953"/>
            <a:ext cx="1833229" cy="1794114"/>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72DF4E6-0045-4D58-8E01-70A4B95F37D6}"/>
              </a:ext>
            </a:extLst>
          </p:cNvPr>
          <p:cNvCxnSpPr>
            <a:cxnSpLocks/>
            <a:stCxn id="83" idx="3"/>
            <a:endCxn id="132" idx="1"/>
          </p:cNvCxnSpPr>
          <p:nvPr/>
        </p:nvCxnSpPr>
        <p:spPr>
          <a:xfrm flipV="1">
            <a:off x="5892294" y="2334111"/>
            <a:ext cx="1833229" cy="1793842"/>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301A3CC1-AD04-402C-852B-FF41E83BF99B}"/>
              </a:ext>
            </a:extLst>
          </p:cNvPr>
          <p:cNvSpPr/>
          <p:nvPr/>
        </p:nvSpPr>
        <p:spPr bwMode="auto">
          <a:xfrm>
            <a:off x="7984735" y="1939775"/>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187" name="Connector: Curved 186">
            <a:extLst>
              <a:ext uri="{FF2B5EF4-FFF2-40B4-BE49-F238E27FC236}">
                <a16:creationId xmlns:a16="http://schemas.microsoft.com/office/drawing/2014/main" id="{0FACA198-B9AE-4D0A-9D72-871C9A5ECBCA}"/>
              </a:ext>
            </a:extLst>
          </p:cNvPr>
          <p:cNvCxnSpPr>
            <a:cxnSpLocks/>
            <a:stCxn id="188" idx="0"/>
          </p:cNvCxnSpPr>
          <p:nvPr/>
        </p:nvCxnSpPr>
        <p:spPr>
          <a:xfrm rot="16200000" flipH="1">
            <a:off x="8309580" y="1732045"/>
            <a:ext cx="82810" cy="618465"/>
          </a:xfrm>
          <a:prstGeom prst="curvedConnector3">
            <a:avLst>
              <a:gd name="adj1" fmla="val -276054"/>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1D40FCD6-1AD9-4555-B751-CDB10BA3B99A}"/>
              </a:ext>
            </a:extLst>
          </p:cNvPr>
          <p:cNvSpPr/>
          <p:nvPr/>
        </p:nvSpPr>
        <p:spPr>
          <a:xfrm>
            <a:off x="7916110" y="1999872"/>
            <a:ext cx="251286" cy="25035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Rectangle 188">
            <a:extLst>
              <a:ext uri="{FF2B5EF4-FFF2-40B4-BE49-F238E27FC236}">
                <a16:creationId xmlns:a16="http://schemas.microsoft.com/office/drawing/2014/main" id="{712A61A2-0EB7-4421-AE76-E3F22582102D}"/>
              </a:ext>
            </a:extLst>
          </p:cNvPr>
          <p:cNvSpPr/>
          <p:nvPr/>
        </p:nvSpPr>
        <p:spPr bwMode="auto">
          <a:xfrm>
            <a:off x="7957439" y="5478629"/>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190" name="Connector: Curved 189">
            <a:extLst>
              <a:ext uri="{FF2B5EF4-FFF2-40B4-BE49-F238E27FC236}">
                <a16:creationId xmlns:a16="http://schemas.microsoft.com/office/drawing/2014/main" id="{CA45625B-EAA2-4AF1-9135-83FA95329AED}"/>
              </a:ext>
            </a:extLst>
          </p:cNvPr>
          <p:cNvCxnSpPr>
            <a:cxnSpLocks/>
            <a:stCxn id="191" idx="0"/>
          </p:cNvCxnSpPr>
          <p:nvPr/>
        </p:nvCxnSpPr>
        <p:spPr>
          <a:xfrm rot="16200000" flipH="1">
            <a:off x="8282284" y="5270899"/>
            <a:ext cx="82810" cy="618465"/>
          </a:xfrm>
          <a:prstGeom prst="curvedConnector3">
            <a:avLst>
              <a:gd name="adj1" fmla="val -276054"/>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602489F1-5170-44C1-8340-65C6B2C1C80F}"/>
              </a:ext>
            </a:extLst>
          </p:cNvPr>
          <p:cNvSpPr/>
          <p:nvPr/>
        </p:nvSpPr>
        <p:spPr>
          <a:xfrm>
            <a:off x="7888814" y="5538726"/>
            <a:ext cx="251286" cy="25035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Title 2">
            <a:extLst>
              <a:ext uri="{FF2B5EF4-FFF2-40B4-BE49-F238E27FC236}">
                <a16:creationId xmlns:a16="http://schemas.microsoft.com/office/drawing/2014/main" id="{EC58BFF3-24DA-4FD8-8174-47A6F08FCAB4}"/>
              </a:ext>
            </a:extLst>
          </p:cNvPr>
          <p:cNvSpPr txBox="1">
            <a:spLocks/>
          </p:cNvSpPr>
          <p:nvPr/>
        </p:nvSpPr>
        <p:spPr>
          <a:xfrm>
            <a:off x="288549" y="240515"/>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Hybrid Connections</a:t>
            </a:r>
          </a:p>
        </p:txBody>
      </p:sp>
      <p:sp>
        <p:nvSpPr>
          <p:cNvPr id="199" name="TextBox 198">
            <a:extLst>
              <a:ext uri="{FF2B5EF4-FFF2-40B4-BE49-F238E27FC236}">
                <a16:creationId xmlns:a16="http://schemas.microsoft.com/office/drawing/2014/main" id="{0FEC77DB-54FC-4A57-9731-D6C7A1B878DE}"/>
              </a:ext>
            </a:extLst>
          </p:cNvPr>
          <p:cNvSpPr txBox="1"/>
          <p:nvPr/>
        </p:nvSpPr>
        <p:spPr>
          <a:xfrm>
            <a:off x="825557" y="1684135"/>
            <a:ext cx="5203826" cy="1527982"/>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Outbound backend calls from your app can go to specific TCP endpoints (</a:t>
            </a:r>
            <a:r>
              <a:rPr kumimoji="0" lang="en-US" sz="1866" b="0" i="0" u="none" strike="noStrike" kern="1200" cap="none" spc="0" normalizeH="0" baseline="0" noProof="0" dirty="0" err="1">
                <a:ln>
                  <a:noFill/>
                </a:ln>
                <a:solidFill>
                  <a:srgbClr val="353535"/>
                </a:solidFill>
                <a:effectLst/>
                <a:uLnTx/>
                <a:uFillTx/>
                <a:latin typeface="Segoe UI Semilight"/>
                <a:ea typeface="+mn-ea"/>
                <a:cs typeface="+mn-cs"/>
              </a:rPr>
              <a:t>host:port</a:t>
            </a: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 in your any network that can access the internet, or go out to the internet through a set of addresses shared with other apps.</a:t>
            </a:r>
          </a:p>
        </p:txBody>
      </p:sp>
    </p:spTree>
    <p:extLst>
      <p:ext uri="{BB962C8B-B14F-4D97-AF65-F5344CB8AC3E}">
        <p14:creationId xmlns:p14="http://schemas.microsoft.com/office/powerpoint/2010/main" val="284925813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57725" y="4080205"/>
            <a:ext cx="3631971" cy="547920"/>
            <a:chOff x="2833488" y="4337858"/>
            <a:chExt cx="3632487" cy="547998"/>
          </a:xfrm>
          <a:solidFill>
            <a:schemeClr val="accent1">
              <a:lumMod val="60000"/>
              <a:lumOff val="40000"/>
            </a:schemeClr>
          </a:solidFill>
        </p:grpSpPr>
        <p:sp>
          <p:nvSpPr>
            <p:cNvPr id="197" name="Rectangle 196"/>
            <p:cNvSpPr/>
            <p:nvPr/>
          </p:nvSpPr>
          <p:spPr>
            <a:xfrm>
              <a:off x="2833488" y="4655090"/>
              <a:ext cx="3632487" cy="2307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02" name="TextBox 201"/>
            <p:cNvSpPr txBox="1"/>
            <p:nvPr/>
          </p:nvSpPr>
          <p:spPr>
            <a:xfrm>
              <a:off x="3090920" y="4337858"/>
              <a:ext cx="3020379" cy="343492"/>
            </a:xfrm>
            <a:prstGeom prst="rect">
              <a:avLst/>
            </a:prstGeom>
            <a:grpFill/>
          </p:spPr>
          <p:txBody>
            <a:bodyPr wrap="none" rtlCol="0">
              <a:spAutoFit/>
            </a:bodyP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Site to Site or ExpressRoute VPN</a:t>
              </a:r>
            </a:p>
          </p:txBody>
        </p:sp>
      </p:grpSp>
      <p:sp>
        <p:nvSpPr>
          <p:cNvPr id="3" name="Rounded Rectangle 2"/>
          <p:cNvSpPr/>
          <p:nvPr/>
        </p:nvSpPr>
        <p:spPr>
          <a:xfrm>
            <a:off x="6182465" y="2398558"/>
            <a:ext cx="4476626" cy="3006566"/>
          </a:xfrm>
          <a:prstGeom prst="roundRect">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cxnSp>
        <p:nvCxnSpPr>
          <p:cNvPr id="119" name="Elbow Connector 118"/>
          <p:cNvCxnSpPr>
            <a:cxnSpLocks/>
            <a:endCxn id="120" idx="1"/>
          </p:cNvCxnSpPr>
          <p:nvPr/>
        </p:nvCxnSpPr>
        <p:spPr>
          <a:xfrm>
            <a:off x="2902316" y="2561895"/>
            <a:ext cx="3124134" cy="889904"/>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3" name="Title 2"/>
          <p:cNvSpPr txBox="1">
            <a:spLocks/>
          </p:cNvSpPr>
          <p:nvPr/>
        </p:nvSpPr>
        <p:spPr>
          <a:xfrm>
            <a:off x="238910" y="103764"/>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App Service Environment </a:t>
            </a:r>
            <a:r>
              <a:rPr kumimoji="0" lang="en-US" sz="5332" b="0" i="0" u="none" strike="noStrike" kern="1200" cap="none" spc="-100"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(ASE)</a:t>
            </a:r>
            <a:endParaRPr kumimoji="0" lang="en-US" sz="4265" b="0" i="0" u="none" strike="noStrike" kern="1200" cap="none" spc="-100"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cxnSp>
        <p:nvCxnSpPr>
          <p:cNvPr id="68" name="Elbow Connector 67"/>
          <p:cNvCxnSpPr>
            <a:cxnSpLocks/>
            <a:stCxn id="76" idx="3"/>
            <a:endCxn id="57" idx="3"/>
          </p:cNvCxnSpPr>
          <p:nvPr/>
        </p:nvCxnSpPr>
        <p:spPr>
          <a:xfrm flipH="1" flipV="1">
            <a:off x="10000807" y="3522080"/>
            <a:ext cx="17127" cy="993510"/>
          </a:xfrm>
          <a:prstGeom prst="bentConnector3">
            <a:avLst>
              <a:gd name="adj1" fmla="val -1779265"/>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0" name="Rounded Rectangle 119"/>
          <p:cNvSpPr/>
          <p:nvPr/>
        </p:nvSpPr>
        <p:spPr>
          <a:xfrm>
            <a:off x="6026448" y="3227790"/>
            <a:ext cx="614839" cy="448018"/>
          </a:xfrm>
          <a:prstGeom prst="roundRect">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light"/>
                <a:ea typeface="+mn-ea"/>
                <a:cs typeface="+mn-cs"/>
              </a:rPr>
              <a:t> VIP</a:t>
            </a:r>
          </a:p>
        </p:txBody>
      </p:sp>
      <p:cxnSp>
        <p:nvCxnSpPr>
          <p:cNvPr id="121" name="Elbow Connector 120"/>
          <p:cNvCxnSpPr>
            <a:stCxn id="120" idx="3"/>
            <a:endCxn id="76" idx="0"/>
          </p:cNvCxnSpPr>
          <p:nvPr/>
        </p:nvCxnSpPr>
        <p:spPr>
          <a:xfrm>
            <a:off x="6641284" y="3451798"/>
            <a:ext cx="2171311" cy="423869"/>
          </a:xfrm>
          <a:prstGeom prst="bentConnector2">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607255" y="3875668"/>
            <a:ext cx="2410679" cy="1279843"/>
            <a:chOff x="7674144" y="4171005"/>
            <a:chExt cx="2411021" cy="1280025"/>
          </a:xfrm>
          <a:solidFill>
            <a:schemeClr val="accent1">
              <a:lumMod val="60000"/>
              <a:lumOff val="40000"/>
            </a:schemeClr>
          </a:solidFill>
        </p:grpSpPr>
        <p:sp>
          <p:nvSpPr>
            <p:cNvPr id="76" name="Rounded Rectangle 75"/>
            <p:cNvSpPr/>
            <p:nvPr/>
          </p:nvSpPr>
          <p:spPr>
            <a:xfrm>
              <a:off x="7674144" y="4171005"/>
              <a:ext cx="2411021" cy="1280025"/>
            </a:xfrm>
            <a:prstGeom prst="roundRect">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       App Service Environment</a:t>
              </a: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96" y="4260597"/>
              <a:ext cx="301193" cy="301193"/>
            </a:xfrm>
            <a:prstGeom prst="rect">
              <a:avLst/>
            </a:prstGeom>
            <a:grpFill/>
          </p:spPr>
        </p:pic>
      </p:grpSp>
      <p:grpSp>
        <p:nvGrpSpPr>
          <p:cNvPr id="7" name="Group 6"/>
          <p:cNvGrpSpPr/>
          <p:nvPr/>
        </p:nvGrpSpPr>
        <p:grpSpPr>
          <a:xfrm>
            <a:off x="9063401" y="2879446"/>
            <a:ext cx="937408" cy="868004"/>
            <a:chOff x="3498063" y="1019777"/>
            <a:chExt cx="871615" cy="807082"/>
          </a:xfrm>
          <a:solidFill>
            <a:schemeClr val="accent1">
              <a:lumMod val="60000"/>
              <a:lumOff val="40000"/>
            </a:schemeClr>
          </a:solidFill>
        </p:grpSpPr>
        <p:pic>
          <p:nvPicPr>
            <p:cNvPr id="56" name="Picture 55"/>
            <p:cNvPicPr>
              <a:picLocks noChangeAspect="1"/>
            </p:cNvPicPr>
            <p:nvPr/>
          </p:nvPicPr>
          <p:blipFill>
            <a:blip r:embed="rId4"/>
            <a:stretch>
              <a:fillRect/>
            </a:stretch>
          </p:blipFill>
          <p:spPr>
            <a:xfrm>
              <a:off x="3930291" y="1019777"/>
              <a:ext cx="439387" cy="419107"/>
            </a:xfrm>
            <a:prstGeom prst="rect">
              <a:avLst/>
            </a:prstGeom>
            <a:grpFill/>
          </p:spPr>
        </p:pic>
        <p:pic>
          <p:nvPicPr>
            <p:cNvPr id="57" name="Picture 56"/>
            <p:cNvPicPr>
              <a:picLocks noChangeAspect="1"/>
            </p:cNvPicPr>
            <p:nvPr/>
          </p:nvPicPr>
          <p:blipFill>
            <a:blip r:embed="rId4"/>
            <a:stretch>
              <a:fillRect/>
            </a:stretch>
          </p:blipFill>
          <p:spPr>
            <a:xfrm>
              <a:off x="3930291" y="1407752"/>
              <a:ext cx="439387" cy="419107"/>
            </a:xfrm>
            <a:prstGeom prst="rect">
              <a:avLst/>
            </a:prstGeom>
            <a:grpFill/>
          </p:spPr>
        </p:pic>
        <p:pic>
          <p:nvPicPr>
            <p:cNvPr id="180" name="Picture 179"/>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50080"/>
            <a:stretch/>
          </p:blipFill>
          <p:spPr>
            <a:xfrm>
              <a:off x="4049176" y="1480025"/>
              <a:ext cx="187049" cy="187348"/>
            </a:xfrm>
            <a:prstGeom prst="rect">
              <a:avLst/>
            </a:prstGeom>
            <a:grpFill/>
          </p:spPr>
        </p:pic>
        <p:pic>
          <p:nvPicPr>
            <p:cNvPr id="58" name="Picture 57"/>
            <p:cNvPicPr>
              <a:picLocks noChangeAspect="1"/>
            </p:cNvPicPr>
            <p:nvPr/>
          </p:nvPicPr>
          <p:blipFill>
            <a:blip r:embed="rId4"/>
            <a:stretch>
              <a:fillRect/>
            </a:stretch>
          </p:blipFill>
          <p:spPr>
            <a:xfrm>
              <a:off x="3498063" y="1026394"/>
              <a:ext cx="439387" cy="419107"/>
            </a:xfrm>
            <a:prstGeom prst="rect">
              <a:avLst/>
            </a:prstGeom>
            <a:grpFill/>
          </p:spPr>
        </p:pic>
        <p:pic>
          <p:nvPicPr>
            <p:cNvPr id="59" name="Picture 58"/>
            <p:cNvPicPr>
              <a:picLocks noChangeAspect="1"/>
            </p:cNvPicPr>
            <p:nvPr/>
          </p:nvPicPr>
          <p:blipFill>
            <a:blip r:embed="rId4"/>
            <a:stretch>
              <a:fillRect/>
            </a:stretch>
          </p:blipFill>
          <p:spPr>
            <a:xfrm>
              <a:off x="3506099" y="1406930"/>
              <a:ext cx="439387" cy="419107"/>
            </a:xfrm>
            <a:prstGeom prst="rect">
              <a:avLst/>
            </a:prstGeom>
            <a:grpFill/>
          </p:spPr>
        </p:pic>
      </p:grpSp>
      <p:grpSp>
        <p:nvGrpSpPr>
          <p:cNvPr id="9" name="Group 8"/>
          <p:cNvGrpSpPr/>
          <p:nvPr/>
        </p:nvGrpSpPr>
        <p:grpSpPr>
          <a:xfrm>
            <a:off x="1415883" y="3717637"/>
            <a:ext cx="1486432" cy="1671562"/>
            <a:chOff x="1481894" y="4012953"/>
            <a:chExt cx="1486643" cy="1671799"/>
          </a:xfrm>
          <a:solidFill>
            <a:schemeClr val="accent1">
              <a:lumMod val="60000"/>
              <a:lumOff val="40000"/>
            </a:schemeClr>
          </a:solidFill>
        </p:grpSpPr>
        <p:sp>
          <p:nvSpPr>
            <p:cNvPr id="176" name="Rounded Rectangle 175"/>
            <p:cNvSpPr/>
            <p:nvPr/>
          </p:nvSpPr>
          <p:spPr>
            <a:xfrm>
              <a:off x="1481894" y="4012953"/>
              <a:ext cx="1486643" cy="1671799"/>
            </a:xfrm>
            <a:prstGeom prst="roundRect">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98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On Premises</a:t>
              </a: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p:txBody>
        </p:sp>
        <p:pic>
          <p:nvPicPr>
            <p:cNvPr id="60" name="Picture 59"/>
            <p:cNvPicPr>
              <a:picLocks noChangeAspect="1"/>
            </p:cNvPicPr>
            <p:nvPr/>
          </p:nvPicPr>
          <p:blipFill>
            <a:blip r:embed="rId4"/>
            <a:stretch>
              <a:fillRect/>
            </a:stretch>
          </p:blipFill>
          <p:spPr>
            <a:xfrm>
              <a:off x="1929269" y="4372791"/>
              <a:ext cx="585766" cy="558730"/>
            </a:xfrm>
            <a:prstGeom prst="rect">
              <a:avLst/>
            </a:prstGeom>
            <a:grpFill/>
          </p:spPr>
        </p:pic>
        <p:pic>
          <p:nvPicPr>
            <p:cNvPr id="61" name="Picture 60"/>
            <p:cNvPicPr>
              <a:picLocks noChangeAspect="1"/>
            </p:cNvPicPr>
            <p:nvPr/>
          </p:nvPicPr>
          <p:blipFill>
            <a:blip r:embed="rId4"/>
            <a:stretch>
              <a:fillRect/>
            </a:stretch>
          </p:blipFill>
          <p:spPr>
            <a:xfrm>
              <a:off x="1939982" y="4880101"/>
              <a:ext cx="585766" cy="558730"/>
            </a:xfrm>
            <a:prstGeom prst="rect">
              <a:avLst/>
            </a:prstGeom>
            <a:grpFill/>
          </p:spPr>
        </p:pic>
        <p:pic>
          <p:nvPicPr>
            <p:cNvPr id="62" name="Picture 61"/>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50080"/>
            <a:stretch/>
          </p:blipFill>
          <p:spPr>
            <a:xfrm>
              <a:off x="2107912" y="4976300"/>
              <a:ext cx="228480" cy="228845"/>
            </a:xfrm>
            <a:prstGeom prst="rect">
              <a:avLst/>
            </a:prstGeom>
            <a:grpFill/>
          </p:spPr>
        </p:pic>
      </p:grpSp>
      <p:sp>
        <p:nvSpPr>
          <p:cNvPr id="63" name="TextBox 62"/>
          <p:cNvSpPr txBox="1"/>
          <p:nvPr/>
        </p:nvSpPr>
        <p:spPr>
          <a:xfrm>
            <a:off x="1122263" y="1810172"/>
            <a:ext cx="7387171" cy="677910"/>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An ASE is a deployment of the Azure App Service into a subnet in a customer’s Azure Virtual Network (VNet)</a:t>
            </a:r>
          </a:p>
        </p:txBody>
      </p:sp>
      <p:sp>
        <p:nvSpPr>
          <p:cNvPr id="43" name="TextBox 42"/>
          <p:cNvSpPr txBox="1"/>
          <p:nvPr/>
        </p:nvSpPr>
        <p:spPr>
          <a:xfrm>
            <a:off x="2696110" y="1392057"/>
            <a:ext cx="7468168" cy="385116"/>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The apps in an ASE are exposed to the internet through a VIP</a:t>
            </a:r>
          </a:p>
        </p:txBody>
      </p:sp>
      <p:sp>
        <p:nvSpPr>
          <p:cNvPr id="44" name="TextBox 43"/>
          <p:cNvSpPr txBox="1"/>
          <p:nvPr/>
        </p:nvSpPr>
        <p:spPr>
          <a:xfrm>
            <a:off x="2696110" y="1392057"/>
            <a:ext cx="7468168" cy="666593"/>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Because the apps are inside your VNet, they can access resources that are  in the same virtual network without additional configuration.</a:t>
            </a:r>
          </a:p>
        </p:txBody>
      </p:sp>
      <p:sp>
        <p:nvSpPr>
          <p:cNvPr id="45" name="TextBox 44"/>
          <p:cNvSpPr txBox="1"/>
          <p:nvPr/>
        </p:nvSpPr>
        <p:spPr>
          <a:xfrm>
            <a:off x="2696110" y="1392057"/>
            <a:ext cx="7468168" cy="677910"/>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If the VNet is connected to an on premises network via a Site to Site or ExpressRoute VPN then they can access resources on premises</a:t>
            </a:r>
          </a:p>
        </p:txBody>
      </p:sp>
      <p:cxnSp>
        <p:nvCxnSpPr>
          <p:cNvPr id="200" name="Straight Arrow Connector 199"/>
          <p:cNvCxnSpPr>
            <a:cxnSpLocks/>
            <a:stCxn id="76" idx="1"/>
          </p:cNvCxnSpPr>
          <p:nvPr/>
        </p:nvCxnSpPr>
        <p:spPr>
          <a:xfrm flipH="1">
            <a:off x="2553147" y="4515588"/>
            <a:ext cx="5054107" cy="943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697193" y="1405775"/>
            <a:ext cx="7694920" cy="677910"/>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If you want private site access then create an ILB ASE which uses an Internal Load Balancer instead of one with an external VIP</a:t>
            </a:r>
          </a:p>
        </p:txBody>
      </p:sp>
      <p:cxnSp>
        <p:nvCxnSpPr>
          <p:cNvPr id="65" name="Straight Arrow Connector 64"/>
          <p:cNvCxnSpPr>
            <a:cxnSpLocks/>
          </p:cNvCxnSpPr>
          <p:nvPr/>
        </p:nvCxnSpPr>
        <p:spPr>
          <a:xfrm flipH="1" flipV="1">
            <a:off x="2553149" y="4541055"/>
            <a:ext cx="5054105" cy="7550"/>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118"/>
          <p:cNvCxnSpPr>
            <a:cxnSpLocks/>
          </p:cNvCxnSpPr>
          <p:nvPr/>
        </p:nvCxnSpPr>
        <p:spPr>
          <a:xfrm>
            <a:off x="2909339" y="2567582"/>
            <a:ext cx="3124134" cy="889904"/>
          </a:xfrm>
          <a:prstGeom prst="bentConnector3">
            <a:avLst>
              <a:gd name="adj1" fmla="val 50000"/>
            </a:avLst>
          </a:prstGeom>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Cloud 50"/>
          <p:cNvSpPr/>
          <p:nvPr/>
        </p:nvSpPr>
        <p:spPr bwMode="auto">
          <a:xfrm>
            <a:off x="1089227" y="2066779"/>
            <a:ext cx="1813088" cy="972256"/>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grpSp>
        <p:nvGrpSpPr>
          <p:cNvPr id="48" name="Group 47">
            <a:extLst>
              <a:ext uri="{FF2B5EF4-FFF2-40B4-BE49-F238E27FC236}">
                <a16:creationId xmlns:a16="http://schemas.microsoft.com/office/drawing/2014/main" id="{87365F46-AA1F-4AB9-B428-0FAC72C59B52}"/>
              </a:ext>
            </a:extLst>
          </p:cNvPr>
          <p:cNvGrpSpPr/>
          <p:nvPr/>
        </p:nvGrpSpPr>
        <p:grpSpPr>
          <a:xfrm>
            <a:off x="6528023" y="2549488"/>
            <a:ext cx="386343" cy="238403"/>
            <a:chOff x="5605998" y="4615023"/>
            <a:chExt cx="2957813" cy="1825191"/>
          </a:xfrm>
          <a:solidFill>
            <a:schemeClr val="accent1">
              <a:lumMod val="60000"/>
              <a:lumOff val="40000"/>
            </a:schemeClr>
          </a:solidFill>
        </p:grpSpPr>
        <p:grpSp>
          <p:nvGrpSpPr>
            <p:cNvPr id="49" name="Group 48">
              <a:extLst>
                <a:ext uri="{FF2B5EF4-FFF2-40B4-BE49-F238E27FC236}">
                  <a16:creationId xmlns:a16="http://schemas.microsoft.com/office/drawing/2014/main" id="{A954E3ED-C67D-44EF-9EB5-1E34E2A243CC}"/>
                </a:ext>
              </a:extLst>
            </p:cNvPr>
            <p:cNvGrpSpPr/>
            <p:nvPr/>
          </p:nvGrpSpPr>
          <p:grpSpPr>
            <a:xfrm>
              <a:off x="5605998" y="4615023"/>
              <a:ext cx="2957813" cy="1825191"/>
              <a:chOff x="5605998" y="4615023"/>
              <a:chExt cx="2957813" cy="1825191"/>
            </a:xfrm>
            <a:grpFill/>
          </p:grpSpPr>
          <p:sp>
            <p:nvSpPr>
              <p:cNvPr id="67" name="Rectangle: Rounded Corners 66">
                <a:extLst>
                  <a:ext uri="{FF2B5EF4-FFF2-40B4-BE49-F238E27FC236}">
                    <a16:creationId xmlns:a16="http://schemas.microsoft.com/office/drawing/2014/main" id="{E8358878-B76F-4968-BA4A-C6044549AC18}"/>
                  </a:ext>
                </a:extLst>
              </p:cNvPr>
              <p:cNvSpPr/>
              <p:nvPr/>
            </p:nvSpPr>
            <p:spPr bwMode="auto">
              <a:xfrm rot="2606308">
                <a:off x="6087193" y="4615023"/>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828F9683-91E2-4482-8135-71DC4DA687BE}"/>
                  </a:ext>
                </a:extLst>
              </p:cNvPr>
              <p:cNvSpPr/>
              <p:nvPr/>
            </p:nvSpPr>
            <p:spPr bwMode="auto">
              <a:xfrm rot="2606308">
                <a:off x="7955364" y="5319918"/>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1BD24B21-4F03-4FED-B0B5-1E35AA20C163}"/>
                  </a:ext>
                </a:extLst>
              </p:cNvPr>
              <p:cNvSpPr/>
              <p:nvPr/>
            </p:nvSpPr>
            <p:spPr bwMode="auto">
              <a:xfrm rot="18844638">
                <a:off x="7940037" y="4612971"/>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2EC3DC89-426A-4CB9-836D-4C5024C44A2A}"/>
                  </a:ext>
                </a:extLst>
              </p:cNvPr>
              <p:cNvSpPr/>
              <p:nvPr/>
            </p:nvSpPr>
            <p:spPr bwMode="auto">
              <a:xfrm rot="18844638">
                <a:off x="6102520" y="5319918"/>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52" name="Group 51">
              <a:extLst>
                <a:ext uri="{FF2B5EF4-FFF2-40B4-BE49-F238E27FC236}">
                  <a16:creationId xmlns:a16="http://schemas.microsoft.com/office/drawing/2014/main" id="{A41C4A62-1DA5-4D21-80EB-BF013252BF71}"/>
                </a:ext>
              </a:extLst>
            </p:cNvPr>
            <p:cNvGrpSpPr/>
            <p:nvPr/>
          </p:nvGrpSpPr>
          <p:grpSpPr>
            <a:xfrm>
              <a:off x="6348529" y="5338762"/>
              <a:ext cx="1472116" cy="360068"/>
              <a:chOff x="6364404" y="5364369"/>
              <a:chExt cx="1472116" cy="360068"/>
            </a:xfrm>
            <a:grpFill/>
          </p:grpSpPr>
          <p:sp>
            <p:nvSpPr>
              <p:cNvPr id="54" name="Oval 53">
                <a:extLst>
                  <a:ext uri="{FF2B5EF4-FFF2-40B4-BE49-F238E27FC236}">
                    <a16:creationId xmlns:a16="http://schemas.microsoft.com/office/drawing/2014/main" id="{06C49237-4AF2-4B98-8A74-71B6F84D6609}"/>
                  </a:ext>
                </a:extLst>
              </p:cNvPr>
              <p:cNvSpPr/>
              <p:nvPr/>
            </p:nvSpPr>
            <p:spPr bwMode="auto">
              <a:xfrm>
                <a:off x="7476455" y="5364369"/>
                <a:ext cx="360065" cy="360068"/>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5" name="Oval 54">
                <a:extLst>
                  <a:ext uri="{FF2B5EF4-FFF2-40B4-BE49-F238E27FC236}">
                    <a16:creationId xmlns:a16="http://schemas.microsoft.com/office/drawing/2014/main" id="{6B3C3311-1D88-4B7D-8082-9D2915E5CA82}"/>
                  </a:ext>
                </a:extLst>
              </p:cNvPr>
              <p:cNvSpPr/>
              <p:nvPr/>
            </p:nvSpPr>
            <p:spPr bwMode="auto">
              <a:xfrm>
                <a:off x="6920430" y="5364369"/>
                <a:ext cx="360065" cy="3600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6" name="Oval 65">
                <a:extLst>
                  <a:ext uri="{FF2B5EF4-FFF2-40B4-BE49-F238E27FC236}">
                    <a16:creationId xmlns:a16="http://schemas.microsoft.com/office/drawing/2014/main" id="{B7606BE0-496D-4BDB-9C6E-736B07F676FA}"/>
                  </a:ext>
                </a:extLst>
              </p:cNvPr>
              <p:cNvSpPr/>
              <p:nvPr/>
            </p:nvSpPr>
            <p:spPr bwMode="auto">
              <a:xfrm>
                <a:off x="6364404" y="5364369"/>
                <a:ext cx="360065" cy="360068"/>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
        <p:nvSpPr>
          <p:cNvPr id="83" name="TextBox 82">
            <a:extLst>
              <a:ext uri="{FF2B5EF4-FFF2-40B4-BE49-F238E27FC236}">
                <a16:creationId xmlns:a16="http://schemas.microsoft.com/office/drawing/2014/main" id="{4B8BE157-9460-4250-9800-5524AC32CDFD}"/>
              </a:ext>
            </a:extLst>
          </p:cNvPr>
          <p:cNvSpPr txBox="1"/>
          <p:nvPr/>
        </p:nvSpPr>
        <p:spPr>
          <a:xfrm>
            <a:off x="6964691" y="2467732"/>
            <a:ext cx="2271776"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Azure Virtual Network</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84" name="Picture 2" descr="https://www.sumologic.com/wp-content/uploads/globe-1-e1473894017808.png">
            <a:extLst>
              <a:ext uri="{FF2B5EF4-FFF2-40B4-BE49-F238E27FC236}">
                <a16:creationId xmlns:a16="http://schemas.microsoft.com/office/drawing/2014/main" id="{29EFB100-9012-4919-ACC2-C169EEFB68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3671" y="4365319"/>
            <a:ext cx="581545" cy="377157"/>
          </a:xfrm>
          <a:prstGeom prst="rect">
            <a:avLst/>
          </a:prstGeom>
          <a:solidFill>
            <a:schemeClr val="accent1">
              <a:lumMod val="60000"/>
              <a:lumOff val="40000"/>
            </a:schemeClr>
          </a:solidFill>
        </p:spPr>
      </p:pic>
      <p:pic>
        <p:nvPicPr>
          <p:cNvPr id="85" name="Picture 2" descr="https://www.sumologic.com/wp-content/uploads/globe-1-e1473894017808.png">
            <a:extLst>
              <a:ext uri="{FF2B5EF4-FFF2-40B4-BE49-F238E27FC236}">
                <a16:creationId xmlns:a16="http://schemas.microsoft.com/office/drawing/2014/main" id="{ED5E7A49-37E2-45EB-B9F3-AB4F95D6B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3254" y="4365319"/>
            <a:ext cx="581545" cy="377157"/>
          </a:xfrm>
          <a:prstGeom prst="rect">
            <a:avLst/>
          </a:prstGeom>
          <a:solidFill>
            <a:schemeClr val="accent1">
              <a:lumMod val="60000"/>
              <a:lumOff val="40000"/>
            </a:schemeClr>
          </a:solidFill>
        </p:spPr>
      </p:pic>
      <p:pic>
        <p:nvPicPr>
          <p:cNvPr id="86" name="Picture 2" descr="https://www.sumologic.com/wp-content/uploads/globe-1-e1473894017808.png">
            <a:extLst>
              <a:ext uri="{FF2B5EF4-FFF2-40B4-BE49-F238E27FC236}">
                <a16:creationId xmlns:a16="http://schemas.microsoft.com/office/drawing/2014/main" id="{6C81969C-D034-4486-8FF2-382DD56F6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2592" y="4365319"/>
            <a:ext cx="581545" cy="377157"/>
          </a:xfrm>
          <a:prstGeom prst="rect">
            <a:avLst/>
          </a:prstGeom>
          <a:solidFill>
            <a:schemeClr val="accent1">
              <a:lumMod val="60000"/>
              <a:lumOff val="40000"/>
            </a:schemeClr>
          </a:solidFill>
        </p:spPr>
      </p:pic>
      <p:pic>
        <p:nvPicPr>
          <p:cNvPr id="87" name="Picture 2" descr="https://www.sumologic.com/wp-content/uploads/globe-1-e1473894017808.png">
            <a:extLst>
              <a:ext uri="{FF2B5EF4-FFF2-40B4-BE49-F238E27FC236}">
                <a16:creationId xmlns:a16="http://schemas.microsoft.com/office/drawing/2014/main" id="{C17EEB74-BFE8-486D-85CB-6EE9022C9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6710" y="4365319"/>
            <a:ext cx="581545" cy="377157"/>
          </a:xfrm>
          <a:prstGeom prst="rect">
            <a:avLst/>
          </a:prstGeom>
          <a:solidFill>
            <a:schemeClr val="accent1">
              <a:lumMod val="60000"/>
              <a:lumOff val="40000"/>
            </a:schemeClr>
          </a:solidFill>
        </p:spPr>
      </p:pic>
    </p:spTree>
    <p:extLst>
      <p:ext uri="{BB962C8B-B14F-4D97-AF65-F5344CB8AC3E}">
        <p14:creationId xmlns:p14="http://schemas.microsoft.com/office/powerpoint/2010/main" val="2450681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25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5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250"/>
                                        <p:tgtEl>
                                          <p:spTgt spid="120"/>
                                        </p:tgtEl>
                                      </p:cBhvr>
                                    </p:animEffect>
                                  </p:childTnLst>
                                </p:cTn>
                              </p:par>
                              <p:par>
                                <p:cTn id="14" presetID="10" presetClass="entr" presetSubtype="0" fill="hold"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25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par>
                                <p:cTn id="20" presetID="1" presetClass="exit"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5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25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250"/>
                                        <p:tgtEl>
                                          <p:spTgt spid="44"/>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4"/>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5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5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200"/>
                                        </p:tgtEl>
                                        <p:attrNameLst>
                                          <p:attrName>style.visibility</p:attrName>
                                        </p:attrNameLst>
                                      </p:cBhvr>
                                      <p:to>
                                        <p:strVal val="visible"/>
                                      </p:to>
                                    </p:set>
                                    <p:animEffect transition="in" filter="fade">
                                      <p:cBhvr>
                                        <p:cTn id="50" dur="250"/>
                                        <p:tgtEl>
                                          <p:spTgt spid="20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5"/>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250"/>
                                        <p:tgtEl>
                                          <p:spTgt spid="65"/>
                                        </p:tgtEl>
                                      </p:cBhvr>
                                    </p:animEffect>
                                  </p:childTnLst>
                                </p:cTn>
                              </p:par>
                              <p:par>
                                <p:cTn id="58" presetID="1" presetClass="exit" presetSubtype="0" fill="hold" nodeType="withEffect">
                                  <p:stCondLst>
                                    <p:cond delay="0"/>
                                  </p:stCondLst>
                                  <p:childTnLst>
                                    <p:set>
                                      <p:cBhvr>
                                        <p:cTn id="59" dur="1" fill="hold">
                                          <p:stCondLst>
                                            <p:cond delay="0"/>
                                          </p:stCondLst>
                                        </p:cTn>
                                        <p:tgtEl>
                                          <p:spTgt spid="200"/>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250"/>
                                        <p:tgtEl>
                                          <p:spTgt spid="53"/>
                                        </p:tgtEl>
                                      </p:cBhvr>
                                    </p:animEffect>
                                  </p:childTnLst>
                                </p:cTn>
                              </p:par>
                              <p:par>
                                <p:cTn id="63" presetID="1" presetClass="exit" presetSubtype="0" fill="hold" nodeType="withEffect">
                                  <p:stCondLst>
                                    <p:cond delay="0"/>
                                  </p:stCondLst>
                                  <p:childTnLst>
                                    <p:set>
                                      <p:cBhvr>
                                        <p:cTn id="64" dur="1" fill="hold">
                                          <p:stCondLst>
                                            <p:cond delay="0"/>
                                          </p:stCondLst>
                                        </p:cTn>
                                        <p:tgtEl>
                                          <p:spTgt spid="119"/>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63" grpId="0" animBg="1"/>
      <p:bldP spid="43" grpId="0" animBg="1"/>
      <p:bldP spid="43" grpId="1" animBg="1"/>
      <p:bldP spid="44" grpId="0" animBg="1"/>
      <p:bldP spid="44" grpId="1" animBg="1"/>
      <p:bldP spid="45" grpId="0" animBg="1"/>
      <p:bldP spid="45" grpId="1" animBg="1"/>
      <p:bldP spid="53" grpId="0" animBg="1"/>
      <p:bldP spid="5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2"/>
          <p:cNvSpPr/>
          <p:nvPr/>
        </p:nvSpPr>
        <p:spPr>
          <a:xfrm>
            <a:off x="1609942" y="2471892"/>
            <a:ext cx="3857587" cy="2926319"/>
          </a:xfrm>
          <a:prstGeom prst="roundRect">
            <a:avLst>
              <a:gd name="adj" fmla="val 7915"/>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81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3" name="Title 2"/>
          <p:cNvSpPr txBox="1">
            <a:spLocks/>
          </p:cNvSpPr>
          <p:nvPr/>
        </p:nvSpPr>
        <p:spPr>
          <a:xfrm>
            <a:off x="239742" y="139935"/>
            <a:ext cx="11071967" cy="956921"/>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780"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Multi-tier app on ASE with WAF</a:t>
            </a:r>
          </a:p>
        </p:txBody>
      </p:sp>
      <p:sp>
        <p:nvSpPr>
          <p:cNvPr id="76" name="Rounded Rectangle 75"/>
          <p:cNvSpPr/>
          <p:nvPr/>
        </p:nvSpPr>
        <p:spPr>
          <a:xfrm>
            <a:off x="2048168" y="2848527"/>
            <a:ext cx="2052276" cy="2002472"/>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466" y="3107642"/>
            <a:ext cx="346756" cy="346756"/>
          </a:xfrm>
          <a:prstGeom prst="rect">
            <a:avLst/>
          </a:prstGeom>
          <a:solidFill>
            <a:schemeClr val="accent1">
              <a:lumMod val="60000"/>
              <a:lumOff val="40000"/>
            </a:schemeClr>
          </a:solidFill>
        </p:spPr>
      </p:pic>
      <p:sp>
        <p:nvSpPr>
          <p:cNvPr id="17" name="TextBox 16"/>
          <p:cNvSpPr txBox="1"/>
          <p:nvPr/>
        </p:nvSpPr>
        <p:spPr>
          <a:xfrm>
            <a:off x="2602567" y="4516737"/>
            <a:ext cx="1450122" cy="264935"/>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Semilight"/>
                <a:ea typeface="+mn-ea"/>
                <a:cs typeface="+mn-cs"/>
              </a:rPr>
              <a:t>API apps</a:t>
            </a:r>
          </a:p>
        </p:txBody>
      </p:sp>
      <p:sp>
        <p:nvSpPr>
          <p:cNvPr id="2" name="TextBox 1"/>
          <p:cNvSpPr txBox="1"/>
          <p:nvPr/>
        </p:nvSpPr>
        <p:spPr>
          <a:xfrm>
            <a:off x="2794474" y="2994288"/>
            <a:ext cx="1238994" cy="531662"/>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 Environment</a:t>
            </a:r>
          </a:p>
        </p:txBody>
      </p:sp>
      <p:sp>
        <p:nvSpPr>
          <p:cNvPr id="66" name="TextBox 65"/>
          <p:cNvSpPr txBox="1"/>
          <p:nvPr/>
        </p:nvSpPr>
        <p:spPr>
          <a:xfrm>
            <a:off x="2319785" y="4950906"/>
            <a:ext cx="2741255" cy="374740"/>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Azure Virtual Network</a:t>
            </a:r>
          </a:p>
        </p:txBody>
      </p:sp>
      <p:cxnSp>
        <p:nvCxnSpPr>
          <p:cNvPr id="100" name="Straight Arrow Connector 99"/>
          <p:cNvCxnSpPr>
            <a:cxnSpLocks/>
            <a:endCxn id="47" idx="1"/>
          </p:cNvCxnSpPr>
          <p:nvPr/>
        </p:nvCxnSpPr>
        <p:spPr>
          <a:xfrm flipV="1">
            <a:off x="4405218" y="3383921"/>
            <a:ext cx="819841" cy="329807"/>
          </a:xfrm>
          <a:prstGeom prst="straightConnector1">
            <a:avLst/>
          </a:prstGeom>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4"/>
          <a:stretch>
            <a:fillRect/>
          </a:stretch>
        </p:blipFill>
        <p:spPr>
          <a:xfrm>
            <a:off x="3778187" y="3619642"/>
            <a:ext cx="585600" cy="558571"/>
          </a:xfrm>
          <a:prstGeom prst="rect">
            <a:avLst/>
          </a:prstGeom>
          <a:solidFill>
            <a:schemeClr val="accent1">
              <a:lumMod val="60000"/>
              <a:lumOff val="40000"/>
            </a:schemeClr>
          </a:solidFill>
        </p:spPr>
      </p:pic>
      <p:pic>
        <p:nvPicPr>
          <p:cNvPr id="44" name="Picture 43"/>
          <p:cNvPicPr>
            <a:picLocks noChangeAspect="1"/>
          </p:cNvPicPr>
          <p:nvPr/>
        </p:nvPicPr>
        <p:blipFill>
          <a:blip r:embed="rId5"/>
          <a:stretch>
            <a:fillRect/>
          </a:stretch>
        </p:blipFill>
        <p:spPr>
          <a:xfrm>
            <a:off x="3950714" y="3735130"/>
            <a:ext cx="240544" cy="240544"/>
          </a:xfrm>
          <a:prstGeom prst="rect">
            <a:avLst/>
          </a:prstGeom>
          <a:solidFill>
            <a:schemeClr val="accent1">
              <a:lumMod val="60000"/>
              <a:lumOff val="40000"/>
            </a:schemeClr>
          </a:solidFill>
        </p:spPr>
      </p:pic>
      <p:sp>
        <p:nvSpPr>
          <p:cNvPr id="68" name="TextBox 67"/>
          <p:cNvSpPr txBox="1"/>
          <p:nvPr/>
        </p:nvSpPr>
        <p:spPr>
          <a:xfrm>
            <a:off x="3861676" y="4116343"/>
            <a:ext cx="439800" cy="264935"/>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Semilight"/>
                <a:ea typeface="+mn-ea"/>
                <a:cs typeface="+mn-cs"/>
              </a:rPr>
              <a:t>ILB</a:t>
            </a:r>
          </a:p>
        </p:txBody>
      </p:sp>
      <p:pic>
        <p:nvPicPr>
          <p:cNvPr id="47" name="Picture 46"/>
          <p:cNvPicPr>
            <a:picLocks noChangeAspect="1"/>
          </p:cNvPicPr>
          <p:nvPr/>
        </p:nvPicPr>
        <p:blipFill>
          <a:blip r:embed="rId4"/>
          <a:stretch>
            <a:fillRect/>
          </a:stretch>
        </p:blipFill>
        <p:spPr>
          <a:xfrm>
            <a:off x="5225060" y="3104635"/>
            <a:ext cx="585600" cy="558571"/>
          </a:xfrm>
          <a:prstGeom prst="rect">
            <a:avLst/>
          </a:prstGeom>
          <a:solidFill>
            <a:schemeClr val="accent1">
              <a:lumMod val="60000"/>
              <a:lumOff val="40000"/>
            </a:schemeClr>
          </a:solidFill>
        </p:spPr>
      </p:pic>
      <p:sp>
        <p:nvSpPr>
          <p:cNvPr id="48" name="TextBox 47"/>
          <p:cNvSpPr txBox="1"/>
          <p:nvPr/>
        </p:nvSpPr>
        <p:spPr>
          <a:xfrm>
            <a:off x="5321075" y="3596380"/>
            <a:ext cx="477231" cy="264935"/>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Semilight"/>
                <a:ea typeface="+mn-ea"/>
                <a:cs typeface="+mn-cs"/>
              </a:rPr>
              <a:t>WAF</a:t>
            </a:r>
          </a:p>
        </p:txBody>
      </p:sp>
      <p:cxnSp>
        <p:nvCxnSpPr>
          <p:cNvPr id="55" name="Straight Arrow Connector 54"/>
          <p:cNvCxnSpPr>
            <a:cxnSpLocks/>
            <a:stCxn id="3" idx="2"/>
            <a:endCxn id="47" idx="3"/>
          </p:cNvCxnSpPr>
          <p:nvPr/>
        </p:nvCxnSpPr>
        <p:spPr>
          <a:xfrm flipH="1">
            <a:off x="5810660" y="3383919"/>
            <a:ext cx="30888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939273" y="5000758"/>
            <a:ext cx="433775" cy="267671"/>
            <a:chOff x="5605998" y="4615023"/>
            <a:chExt cx="2957813" cy="1825191"/>
          </a:xfrm>
          <a:solidFill>
            <a:schemeClr val="accent1">
              <a:lumMod val="60000"/>
              <a:lumOff val="40000"/>
            </a:schemeClr>
          </a:solidFill>
        </p:grpSpPr>
        <p:grpSp>
          <p:nvGrpSpPr>
            <p:cNvPr id="50" name="Group 49"/>
            <p:cNvGrpSpPr/>
            <p:nvPr/>
          </p:nvGrpSpPr>
          <p:grpSpPr>
            <a:xfrm>
              <a:off x="5605998" y="4615023"/>
              <a:ext cx="2957813" cy="1825191"/>
              <a:chOff x="5605998" y="4615023"/>
              <a:chExt cx="2957813" cy="1825191"/>
            </a:xfrm>
            <a:grpFill/>
          </p:grpSpPr>
          <p:sp>
            <p:nvSpPr>
              <p:cNvPr id="79" name="Rectangle: Rounded Corners 78"/>
              <p:cNvSpPr/>
              <p:nvPr/>
            </p:nvSpPr>
            <p:spPr bwMode="auto">
              <a:xfrm rot="2606308">
                <a:off x="6087193" y="4615023"/>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0" name="Rectangle: Rounded Corners 79"/>
              <p:cNvSpPr/>
              <p:nvPr/>
            </p:nvSpPr>
            <p:spPr bwMode="auto">
              <a:xfrm rot="2606308">
                <a:off x="7955364" y="5319918"/>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1" name="Rectangle: Rounded Corners 80"/>
              <p:cNvSpPr/>
              <p:nvPr/>
            </p:nvSpPr>
            <p:spPr bwMode="auto">
              <a:xfrm rot="18844638">
                <a:off x="7940037" y="4612971"/>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2" name="Rectangle: Rounded Corners 81"/>
              <p:cNvSpPr/>
              <p:nvPr/>
            </p:nvSpPr>
            <p:spPr bwMode="auto">
              <a:xfrm rot="18844638">
                <a:off x="6102520" y="5319918"/>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51" name="Group 50"/>
            <p:cNvGrpSpPr/>
            <p:nvPr/>
          </p:nvGrpSpPr>
          <p:grpSpPr>
            <a:xfrm>
              <a:off x="6348529" y="5338762"/>
              <a:ext cx="1472116" cy="360065"/>
              <a:chOff x="6364404" y="5364369"/>
              <a:chExt cx="1472116" cy="360065"/>
            </a:xfrm>
            <a:grpFill/>
          </p:grpSpPr>
          <p:sp>
            <p:nvSpPr>
              <p:cNvPr id="52" name="Oval 51"/>
              <p:cNvSpPr/>
              <p:nvPr/>
            </p:nvSpPr>
            <p:spPr bwMode="auto">
              <a:xfrm>
                <a:off x="7476455" y="5364369"/>
                <a:ext cx="360065" cy="36006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6" name="Oval 55"/>
              <p:cNvSpPr/>
              <p:nvPr/>
            </p:nvSpPr>
            <p:spPr bwMode="auto">
              <a:xfrm>
                <a:off x="6916861" y="5364369"/>
                <a:ext cx="360065" cy="360065"/>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2" name="Oval 61"/>
              <p:cNvSpPr/>
              <p:nvPr/>
            </p:nvSpPr>
            <p:spPr bwMode="auto">
              <a:xfrm>
                <a:off x="6364404" y="5364369"/>
                <a:ext cx="360065" cy="36006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
        <p:nvSpPr>
          <p:cNvPr id="67" name="TextBox 66"/>
          <p:cNvSpPr txBox="1"/>
          <p:nvPr/>
        </p:nvSpPr>
        <p:spPr>
          <a:xfrm>
            <a:off x="7536545" y="3178909"/>
            <a:ext cx="4402395" cy="1815112"/>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Host your second tier API applications on the same ILB ASE.  Because the traffic between the web and API apps stays in the </a:t>
            </a:r>
            <a:r>
              <a:rPr kumimoji="0" lang="en-US" sz="1866" b="0" i="0" u="none" strike="noStrike" kern="1200" cap="none" spc="0" normalizeH="0" baseline="0" noProof="0" dirty="0" err="1">
                <a:ln>
                  <a:noFill/>
                </a:ln>
                <a:solidFill>
                  <a:srgbClr val="FFFFFF"/>
                </a:solidFill>
                <a:effectLst/>
                <a:uLnTx/>
                <a:uFillTx/>
                <a:latin typeface="Segoe UI Semilight"/>
                <a:ea typeface="+mn-ea"/>
                <a:cs typeface="+mn-cs"/>
              </a:rPr>
              <a:t>VNet</a:t>
            </a: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 you have a secure multi-tier hosting platform that only exposes what you want.</a:t>
            </a:r>
          </a:p>
        </p:txBody>
      </p:sp>
      <p:sp>
        <p:nvSpPr>
          <p:cNvPr id="3" name="Cloud 2"/>
          <p:cNvSpPr/>
          <p:nvPr/>
        </p:nvSpPr>
        <p:spPr bwMode="auto">
          <a:xfrm>
            <a:off x="6115433" y="3028422"/>
            <a:ext cx="1325887" cy="710998"/>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cxnSp>
        <p:nvCxnSpPr>
          <p:cNvPr id="63" name="Connector: Curved 62"/>
          <p:cNvCxnSpPr>
            <a:cxnSpLocks/>
          </p:cNvCxnSpPr>
          <p:nvPr/>
        </p:nvCxnSpPr>
        <p:spPr>
          <a:xfrm flipH="1">
            <a:off x="4405219" y="3898834"/>
            <a:ext cx="1" cy="349881"/>
          </a:xfrm>
          <a:prstGeom prst="curvedConnector3">
            <a:avLst>
              <a:gd name="adj1" fmla="val -22860000000"/>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2613805" y="3953998"/>
            <a:ext cx="1450122" cy="264935"/>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Semilight"/>
                <a:ea typeface="+mn-ea"/>
                <a:cs typeface="+mn-cs"/>
              </a:rPr>
              <a:t>web apps</a:t>
            </a:r>
          </a:p>
        </p:txBody>
      </p:sp>
      <p:pic>
        <p:nvPicPr>
          <p:cNvPr id="118" name="Picture 2" descr="https://www.sumologic.com/wp-content/uploads/globe-1-e1473894017808.png">
            <a:extLst>
              <a:ext uri="{FF2B5EF4-FFF2-40B4-BE49-F238E27FC236}">
                <a16:creationId xmlns:a16="http://schemas.microsoft.com/office/drawing/2014/main" id="{523D9B35-3FB1-4FC7-97F7-99F5E42E5E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945" y="3642716"/>
            <a:ext cx="581545" cy="377157"/>
          </a:xfrm>
          <a:prstGeom prst="rect">
            <a:avLst/>
          </a:prstGeom>
          <a:solidFill>
            <a:schemeClr val="accent1">
              <a:lumMod val="60000"/>
              <a:lumOff val="40000"/>
            </a:schemeClr>
          </a:solidFill>
        </p:spPr>
      </p:pic>
      <p:pic>
        <p:nvPicPr>
          <p:cNvPr id="119" name="Picture 4" descr="Failed to fetch swagger – API Apps">
            <a:extLst>
              <a:ext uri="{FF2B5EF4-FFF2-40B4-BE49-F238E27FC236}">
                <a16:creationId xmlns:a16="http://schemas.microsoft.com/office/drawing/2014/main" id="{E13D3ED8-0EA1-4251-BA15-9E11074DEB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4431" y="4281441"/>
            <a:ext cx="317548" cy="297804"/>
          </a:xfrm>
          <a:prstGeom prst="rect">
            <a:avLst/>
          </a:prstGeom>
          <a:solidFill>
            <a:schemeClr val="accent1">
              <a:lumMod val="60000"/>
              <a:lumOff val="40000"/>
            </a:schemeClr>
          </a:solidFill>
        </p:spPr>
      </p:pic>
      <p:pic>
        <p:nvPicPr>
          <p:cNvPr id="120" name="Picture 4" descr="Failed to fetch swagger – API Apps">
            <a:extLst>
              <a:ext uri="{FF2B5EF4-FFF2-40B4-BE49-F238E27FC236}">
                <a16:creationId xmlns:a16="http://schemas.microsoft.com/office/drawing/2014/main" id="{FA16F519-9EB2-4BC8-B739-C747521E62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1148" y="4281441"/>
            <a:ext cx="317548" cy="297804"/>
          </a:xfrm>
          <a:prstGeom prst="rect">
            <a:avLst/>
          </a:prstGeom>
          <a:solidFill>
            <a:schemeClr val="accent1">
              <a:lumMod val="60000"/>
              <a:lumOff val="40000"/>
            </a:schemeClr>
          </a:solidFill>
        </p:spPr>
      </p:pic>
      <p:pic>
        <p:nvPicPr>
          <p:cNvPr id="121" name="Picture 4" descr="Failed to fetch swagger – API Apps">
            <a:extLst>
              <a:ext uri="{FF2B5EF4-FFF2-40B4-BE49-F238E27FC236}">
                <a16:creationId xmlns:a16="http://schemas.microsoft.com/office/drawing/2014/main" id="{52AF7FB1-703A-47D0-8EE4-603DDB9706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7865" y="4281441"/>
            <a:ext cx="317548" cy="297804"/>
          </a:xfrm>
          <a:prstGeom prst="rect">
            <a:avLst/>
          </a:prstGeom>
          <a:solidFill>
            <a:schemeClr val="accent1">
              <a:lumMod val="60000"/>
              <a:lumOff val="40000"/>
            </a:schemeClr>
          </a:solidFill>
        </p:spPr>
      </p:pic>
      <p:pic>
        <p:nvPicPr>
          <p:cNvPr id="122" name="Picture 4" descr="Failed to fetch swagger – API Apps">
            <a:extLst>
              <a:ext uri="{FF2B5EF4-FFF2-40B4-BE49-F238E27FC236}">
                <a16:creationId xmlns:a16="http://schemas.microsoft.com/office/drawing/2014/main" id="{7603ED61-CE69-4D4C-9269-9A226B662D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4583" y="4281441"/>
            <a:ext cx="317548" cy="297804"/>
          </a:xfrm>
          <a:prstGeom prst="rect">
            <a:avLst/>
          </a:prstGeom>
          <a:solidFill>
            <a:schemeClr val="accent1">
              <a:lumMod val="60000"/>
              <a:lumOff val="40000"/>
            </a:schemeClr>
          </a:solidFill>
        </p:spPr>
      </p:pic>
      <p:pic>
        <p:nvPicPr>
          <p:cNvPr id="123" name="Picture 2" descr="https://www.sumologic.com/wp-content/uploads/globe-1-e1473894017808.png">
            <a:extLst>
              <a:ext uri="{FF2B5EF4-FFF2-40B4-BE49-F238E27FC236}">
                <a16:creationId xmlns:a16="http://schemas.microsoft.com/office/drawing/2014/main" id="{89099E5C-8F27-4366-A278-B60010DB60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528" y="3642716"/>
            <a:ext cx="581545" cy="377157"/>
          </a:xfrm>
          <a:prstGeom prst="rect">
            <a:avLst/>
          </a:prstGeom>
          <a:solidFill>
            <a:schemeClr val="accent1">
              <a:lumMod val="60000"/>
              <a:lumOff val="40000"/>
            </a:schemeClr>
          </a:solidFill>
        </p:spPr>
      </p:pic>
      <p:pic>
        <p:nvPicPr>
          <p:cNvPr id="124" name="Picture 2" descr="https://www.sumologic.com/wp-content/uploads/globe-1-e1473894017808.png">
            <a:extLst>
              <a:ext uri="{FF2B5EF4-FFF2-40B4-BE49-F238E27FC236}">
                <a16:creationId xmlns:a16="http://schemas.microsoft.com/office/drawing/2014/main" id="{FB25252D-7470-46C3-A62C-F62475DF43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5866" y="3642716"/>
            <a:ext cx="581545" cy="377157"/>
          </a:xfrm>
          <a:prstGeom prst="rect">
            <a:avLst/>
          </a:prstGeom>
          <a:solidFill>
            <a:schemeClr val="accent1">
              <a:lumMod val="60000"/>
              <a:lumOff val="40000"/>
            </a:schemeClr>
          </a:solidFill>
        </p:spPr>
      </p:pic>
      <p:pic>
        <p:nvPicPr>
          <p:cNvPr id="125" name="Picture 2" descr="https://www.sumologic.com/wp-content/uploads/globe-1-e1473894017808.png">
            <a:extLst>
              <a:ext uri="{FF2B5EF4-FFF2-40B4-BE49-F238E27FC236}">
                <a16:creationId xmlns:a16="http://schemas.microsoft.com/office/drawing/2014/main" id="{8A79F113-B14C-453E-9EF3-BA576DB31C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9984" y="3642716"/>
            <a:ext cx="581545" cy="377157"/>
          </a:xfrm>
          <a:prstGeom prst="rect">
            <a:avLst/>
          </a:prstGeom>
          <a:solidFill>
            <a:schemeClr val="accent1">
              <a:lumMod val="60000"/>
              <a:lumOff val="40000"/>
            </a:schemeClr>
          </a:solidFill>
        </p:spPr>
      </p:pic>
      <p:sp>
        <p:nvSpPr>
          <p:cNvPr id="38" name="TextBox 37">
            <a:extLst>
              <a:ext uri="{FF2B5EF4-FFF2-40B4-BE49-F238E27FC236}">
                <a16:creationId xmlns:a16="http://schemas.microsoft.com/office/drawing/2014/main" id="{6BFCDF2B-66C4-469D-BFB3-5FA31BCA08D5}"/>
              </a:ext>
            </a:extLst>
          </p:cNvPr>
          <p:cNvSpPr txBox="1"/>
          <p:nvPr/>
        </p:nvSpPr>
        <p:spPr>
          <a:xfrm>
            <a:off x="7536545" y="1828709"/>
            <a:ext cx="4402395" cy="666593"/>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Expose your front end apps through a WAF device for greater security.</a:t>
            </a:r>
          </a:p>
        </p:txBody>
      </p:sp>
    </p:spTree>
    <p:extLst>
      <p:ext uri="{BB962C8B-B14F-4D97-AF65-F5344CB8AC3E}">
        <p14:creationId xmlns:p14="http://schemas.microsoft.com/office/powerpoint/2010/main" val="4084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par>
                                <p:cTn id="23" presetID="10"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1661993"/>
          </a:xfrm>
        </p:spPr>
        <p:txBody>
          <a:bodyPr/>
          <a:lstStyle/>
          <a:p>
            <a:pPr algn="ctr"/>
            <a:r>
              <a:rPr lang="en-US" dirty="0">
                <a:gradFill>
                  <a:gsLst>
                    <a:gs pos="2917">
                      <a:srgbClr val="000000"/>
                    </a:gs>
                    <a:gs pos="30000">
                      <a:srgbClr val="000000"/>
                    </a:gs>
                  </a:gsLst>
                  <a:lin ang="5400000" scaled="0"/>
                </a:gradFill>
              </a:rPr>
              <a:t>App Modernization using Containers, Microservices and Service Fabric</a:t>
            </a:r>
            <a:br>
              <a:rPr lang="en-US" dirty="0">
                <a:gradFill>
                  <a:gsLst>
                    <a:gs pos="2917">
                      <a:srgbClr val="000000"/>
                    </a:gs>
                    <a:gs pos="30000">
                      <a:srgbClr val="000000"/>
                    </a:gs>
                  </a:gsLst>
                  <a:lin ang="5400000" scaled="0"/>
                </a:gradFill>
              </a:rPr>
            </a:br>
            <a:endParaRPr lang="en-US" dirty="0"/>
          </a:p>
        </p:txBody>
      </p:sp>
    </p:spTree>
    <p:extLst>
      <p:ext uri="{BB962C8B-B14F-4D97-AF65-F5344CB8AC3E}">
        <p14:creationId xmlns:p14="http://schemas.microsoft.com/office/powerpoint/2010/main" val="422822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D28FE43F-C327-4B5E-8545-493AE26F479F}"/>
              </a:ext>
            </a:extLst>
          </p:cNvPr>
          <p:cNvGrpSpPr/>
          <p:nvPr/>
        </p:nvGrpSpPr>
        <p:grpSpPr>
          <a:xfrm>
            <a:off x="124347" y="1709433"/>
            <a:ext cx="6081616" cy="4222579"/>
            <a:chOff x="-88173" y="1377961"/>
            <a:chExt cx="6707382" cy="4657060"/>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tx1"/>
                  </a:soli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p:spPr>
              <p:txBody>
                <a:bodyPr vert="horz" wrap="square" lIns="89630" tIns="44814" rIns="89630" bIns="44814" numCol="1" anchor="t" anchorCtr="0" compatLnSpc="1">
                  <a:prstTxWarp prst="textNoShape">
                    <a:avLst/>
                  </a:prstTxWarp>
                </a:bodyPr>
                <a:lstStyle/>
                <a:p>
                  <a:pPr>
                    <a:lnSpc>
                      <a:spcPct val="90000"/>
                    </a:lnSpc>
                  </a:pPr>
                  <a:endParaRPr lang="en-US" sz="1729"/>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p:spPr>
              <p:txBody>
                <a:bodyPr vert="horz" wrap="square" lIns="89630" tIns="44814" rIns="89630" bIns="44814" numCol="1" anchor="t" anchorCtr="0" compatLnSpc="1">
                  <a:prstTxWarp prst="textNoShape">
                    <a:avLst/>
                  </a:prstTxWarp>
                </a:bodyPr>
                <a:lstStyle/>
                <a:p>
                  <a:pPr>
                    <a:lnSpc>
                      <a:spcPct val="90000"/>
                    </a:lnSpc>
                  </a:pPr>
                  <a:endParaRPr lang="en-US" sz="1729"/>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3" y="2516935"/>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Dynamics</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Skype</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5"/>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90000"/>
                </a:lnSpc>
              </a:pPr>
              <a:r>
                <a:rPr lang="en-US" dirty="0">
                  <a:solidFill>
                    <a:schemeClr val="tx1"/>
                  </a:solidFill>
                  <a:latin typeface="+mn-lt"/>
                </a:rPr>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311206" y="5431815"/>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p:spPr>
            <p:txBody>
              <a:bodyPr vert="horz" wrap="square" lIns="68564" tIns="34283" rIns="68564" bIns="34283" numCol="1" anchor="t" anchorCtr="0" compatLnSpc="1">
                <a:prstTxWarp prst="textNoShape">
                  <a:avLst/>
                </a:prstTxWarp>
              </a:bodyPr>
              <a:lstStyle/>
              <a:p>
                <a:pPr>
                  <a:lnSpc>
                    <a:spcPct val="90000"/>
                  </a:lnSpc>
                </a:pPr>
                <a:endParaRPr lang="en-US" sz="1350" dirty="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1" y="1894218"/>
                <a:ext cx="446250" cy="472750"/>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pPr>
                    <a:lnSpc>
                      <a:spcPct val="90000"/>
                    </a:lnSpc>
                  </a:pPr>
                  <a:endParaRPr lang="en-US" sz="1836"/>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pPr>
                    <a:lnSpc>
                      <a:spcPct val="90000"/>
                    </a:lnSpc>
                  </a:pPr>
                  <a:endParaRPr lang="en-US" sz="1836"/>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pPr>
                    <a:lnSpc>
                      <a:spcPct val="90000"/>
                    </a:lnSpc>
                  </a:pPr>
                  <a:endParaRPr lang="en-US" sz="1836"/>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32" y="2382019"/>
                <a:ext cx="546889" cy="546829"/>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pPr>
                    <a:lnSpc>
                      <a:spcPct val="90000"/>
                    </a:lnSpc>
                  </a:pPr>
                  <a:endParaRPr lang="en-US" sz="1836"/>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pPr>
                    <a:lnSpc>
                      <a:spcPct val="90000"/>
                    </a:lnSpc>
                  </a:pPr>
                  <a:endParaRPr lang="en-US" sz="1836"/>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pPr>
                    <a:lnSpc>
                      <a:spcPct val="90000"/>
                    </a:lnSpc>
                  </a:pPr>
                  <a:endParaRPr lang="en-US" sz="1836"/>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pPr>
                    <a:lnSpc>
                      <a:spcPct val="90000"/>
                    </a:lnSpc>
                  </a:pPr>
                  <a:endParaRPr lang="en-US" sz="1836"/>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pPr>
                    <a:lnSpc>
                      <a:spcPct val="90000"/>
                    </a:lnSpc>
                  </a:pPr>
                  <a:endParaRPr lang="en-US" sz="1836"/>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pPr>
                    <a:lnSpc>
                      <a:spcPct val="90000"/>
                    </a:lnSpc>
                  </a:pPr>
                  <a:endParaRPr lang="en-US" sz="1836"/>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pPr>
                    <a:lnSpc>
                      <a:spcPct val="90000"/>
                    </a:lnSpc>
                  </a:pPr>
                  <a:endParaRPr lang="en-US" sz="1836"/>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pPr>
                    <a:lnSpc>
                      <a:spcPct val="90000"/>
                    </a:lnSpc>
                  </a:pPr>
                  <a:endParaRPr lang="en-US" sz="1836"/>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46" y="4749773"/>
              <a:ext cx="502315" cy="399556"/>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pPr>
                  <a:lnSpc>
                    <a:spcPct val="90000"/>
                  </a:lnSpc>
                </a:pPr>
                <a:endParaRPr lang="en-US" sz="1836"/>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pPr>
                  <a:lnSpc>
                    <a:spcPct val="90000"/>
                  </a:lnSpc>
                </a:pPr>
                <a:endParaRPr lang="en-US" sz="1836"/>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pPr>
                  <a:lnSpc>
                    <a:spcPct val="90000"/>
                  </a:lnSpc>
                </a:pPr>
                <a:endParaRPr lang="en-US" sz="1836"/>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pPr>
                  <a:lnSpc>
                    <a:spcPct val="90000"/>
                  </a:lnSpc>
                </a:pPr>
                <a:endParaRPr lang="en-US" sz="1836"/>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pPr>
                  <a:lnSpc>
                    <a:spcPct val="90000"/>
                  </a:lnSpc>
                </a:pPr>
                <a:endParaRPr lang="en-US" sz="1836"/>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pPr>
                  <a:lnSpc>
                    <a:spcPct val="90000"/>
                  </a:lnSpc>
                </a:pPr>
                <a:endParaRPr lang="en-US" sz="1836"/>
              </a:p>
            </p:txBody>
          </p:sp>
        </p:grpSp>
        <p:pic>
          <p:nvPicPr>
            <p:cNvPr id="183" name="Graphic 182">
              <a:extLst>
                <a:ext uri="{FF2B5EF4-FFF2-40B4-BE49-F238E27FC236}">
                  <a16:creationId xmlns:a16="http://schemas.microsoft.com/office/drawing/2014/main" id="{99659CAC-894C-4E34-97E8-92E517FD6C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51175" y="3377835"/>
              <a:ext cx="1105466" cy="1105466"/>
            </a:xfrm>
            <a:prstGeom prst="rect">
              <a:avLst/>
            </a:prstGeom>
          </p:spPr>
        </p:pic>
      </p:grpSp>
      <p:pic>
        <p:nvPicPr>
          <p:cNvPr id="221" name="Graphic 220">
            <a:extLst>
              <a:ext uri="{FF2B5EF4-FFF2-40B4-BE49-F238E27FC236}">
                <a16:creationId xmlns:a16="http://schemas.microsoft.com/office/drawing/2014/main" id="{858AEE02-A829-4E33-B214-A61FC5CE2D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15970" y="357559"/>
            <a:ext cx="594276" cy="594276"/>
          </a:xfrm>
          <a:prstGeom prst="rect">
            <a:avLst/>
          </a:prstGeom>
        </p:spPr>
      </p:pic>
      <p:grpSp>
        <p:nvGrpSpPr>
          <p:cNvPr id="42" name="Group 41">
            <a:extLst>
              <a:ext uri="{FF2B5EF4-FFF2-40B4-BE49-F238E27FC236}">
                <a16:creationId xmlns:a16="http://schemas.microsoft.com/office/drawing/2014/main" id="{C1659208-CA4E-47DA-927C-517199D34BD9}"/>
              </a:ext>
            </a:extLst>
          </p:cNvPr>
          <p:cNvGrpSpPr/>
          <p:nvPr/>
        </p:nvGrpSpPr>
        <p:grpSpPr>
          <a:xfrm>
            <a:off x="6036201" y="1536185"/>
            <a:ext cx="6031455" cy="4395826"/>
            <a:chOff x="6036193" y="1535917"/>
            <a:chExt cx="6032310" cy="4396449"/>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tx1"/>
                  </a:soli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Archive</a:t>
              </a:r>
              <a:br>
                <a:rPr lang="en-US" dirty="0">
                  <a:solidFill>
                    <a:schemeClr val="tx1"/>
                  </a:solidFill>
                  <a:latin typeface="+mn-lt"/>
                </a:rPr>
              </a:br>
              <a:r>
                <a:rPr lang="en-US" dirty="0">
                  <a:solidFill>
                    <a:schemeClr val="tx1"/>
                  </a:solidFill>
                  <a:latin typeface="+mn-lt"/>
                </a:rPr>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805382" y="5473937"/>
              <a:ext cx="1259976"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4247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90000"/>
                </a:lnSpc>
              </a:pPr>
              <a:r>
                <a:rPr lang="en-US" dirty="0">
                  <a:solidFill>
                    <a:schemeClr val="tx1"/>
                  </a:solidFill>
                  <a:latin typeface="+mn-lt"/>
                </a:rPr>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67" name="Graphic 166">
              <a:extLst>
                <a:ext uri="{FF2B5EF4-FFF2-40B4-BE49-F238E27FC236}">
                  <a16:creationId xmlns:a16="http://schemas.microsoft.com/office/drawing/2014/main" id="{7BDB72C7-D66C-445B-9885-86A45CD153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9928" y="3522740"/>
              <a:ext cx="1002474" cy="1002474"/>
            </a:xfrm>
            <a:prstGeom prst="rect">
              <a:avLst/>
            </a:prstGeom>
          </p:spPr>
        </p:pic>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7"/>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58920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Azure </a:t>
              </a:r>
              <a:br>
                <a:rPr lang="en-US" dirty="0">
                  <a:solidFill>
                    <a:schemeClr val="tx1"/>
                  </a:solidFill>
                  <a:latin typeface="+mn-lt"/>
                </a:rPr>
              </a:br>
              <a:r>
                <a:rPr lang="en-US" dirty="0">
                  <a:solidFill>
                    <a:schemeClr val="tx1"/>
                  </a:solidFill>
                  <a:latin typeface="+mn-lt"/>
                </a:rPr>
                <a:t>Container </a:t>
              </a:r>
              <a:br>
                <a:rPr lang="en-US" dirty="0">
                  <a:solidFill>
                    <a:schemeClr val="tx1"/>
                  </a:solidFill>
                  <a:latin typeface="+mn-lt"/>
                </a:rPr>
              </a:br>
              <a:r>
                <a:rPr lang="en-US" dirty="0">
                  <a:solidFill>
                    <a:schemeClr val="tx1"/>
                  </a:solidFill>
                  <a:latin typeface="+mn-lt"/>
                </a:rPr>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5675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pPr>
                  <a:lnSpc>
                    <a:spcPct val="90000"/>
                  </a:lnSpc>
                </a:pPr>
                <a:endParaRPr lang="en-US" sz="1836"/>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pPr>
                    <a:lnSpc>
                      <a:spcPct val="90000"/>
                    </a:lnSpc>
                  </a:pPr>
                  <a:endParaRPr lang="en-US" sz="1836"/>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pPr>
                    <a:lnSpc>
                      <a:spcPct val="90000"/>
                    </a:lnSpc>
                  </a:pPr>
                  <a:endParaRPr lang="en-US" sz="1836"/>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pPr>
                    <a:lnSpc>
                      <a:spcPct val="90000"/>
                    </a:lnSpc>
                  </a:pPr>
                  <a:endParaRPr lang="en-US" sz="1836"/>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pPr>
                    <a:lnSpc>
                      <a:spcPct val="90000"/>
                    </a:lnSpc>
                  </a:pPr>
                  <a:endParaRPr lang="en-US" sz="1836"/>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8"/>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34" y="2634470"/>
              <a:ext cx="353507"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pPr>
                  <a:lnSpc>
                    <a:spcPct val="90000"/>
                  </a:lnSpc>
                </a:pPr>
                <a:endParaRPr lang="en-US" sz="1836"/>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pPr>
                  <a:lnSpc>
                    <a:spcPct val="90000"/>
                  </a:lnSpc>
                </a:pPr>
                <a:endParaRPr lang="en-US" sz="1836"/>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pPr>
                  <a:lnSpc>
                    <a:spcPct val="90000"/>
                  </a:lnSpc>
                </a:pPr>
                <a:endParaRPr lang="en-US" sz="1836"/>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pPr>
                  <a:lnSpc>
                    <a:spcPct val="90000"/>
                  </a:lnSpc>
                </a:pPr>
                <a:endParaRPr lang="en-US" sz="1836"/>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pPr>
                  <a:lnSpc>
                    <a:spcPct val="90000"/>
                  </a:lnSpc>
                </a:pPr>
                <a:endParaRPr lang="en-US" sz="1836"/>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pPr>
                  <a:lnSpc>
                    <a:spcPct val="90000"/>
                  </a:lnSpc>
                </a:pPr>
                <a:endParaRPr lang="en-US" sz="1836"/>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pPr>
                  <a:lnSpc>
                    <a:spcPct val="90000"/>
                  </a:lnSpc>
                </a:pPr>
                <a:endParaRPr lang="en-US" sz="1836"/>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pPr>
                  <a:lnSpc>
                    <a:spcPct val="90000"/>
                  </a:lnSpc>
                </a:pPr>
                <a:endParaRPr lang="en-US" sz="1836"/>
              </a:p>
            </p:txBody>
          </p:sp>
        </p:grpSp>
      </p:grpSp>
      <p:sp>
        <p:nvSpPr>
          <p:cNvPr id="44" name="Title 43">
            <a:extLst>
              <a:ext uri="{FF2B5EF4-FFF2-40B4-BE49-F238E27FC236}">
                <a16:creationId xmlns:a16="http://schemas.microsoft.com/office/drawing/2014/main" id="{A7FCF80E-97AC-4535-A881-AD521FF1BAAB}"/>
              </a:ext>
            </a:extLst>
          </p:cNvPr>
          <p:cNvSpPr>
            <a:spLocks noGrp="1"/>
          </p:cNvSpPr>
          <p:nvPr>
            <p:ph type="title"/>
          </p:nvPr>
        </p:nvSpPr>
        <p:spPr/>
        <p:txBody>
          <a:bodyPr/>
          <a:lstStyle/>
          <a:p>
            <a:r>
              <a:rPr lang="en-US"/>
              <a:t>Powering Azure and Microsoft services</a:t>
            </a:r>
            <a:endParaRPr lang="en-US" dirty="0"/>
          </a:p>
        </p:txBody>
      </p:sp>
      <p:sp>
        <p:nvSpPr>
          <p:cNvPr id="125" name="Text Placeholder 4">
            <a:extLst>
              <a:ext uri="{FF2B5EF4-FFF2-40B4-BE49-F238E27FC236}">
                <a16:creationId xmlns:a16="http://schemas.microsoft.com/office/drawing/2014/main" id="{E4C32E38-BB34-4AEC-AC21-CC4FD0F63192}"/>
              </a:ext>
            </a:extLst>
          </p:cNvPr>
          <p:cNvSpPr txBox="1">
            <a:spLocks/>
          </p:cNvSpPr>
          <p:nvPr/>
        </p:nvSpPr>
        <p:spPr>
          <a:xfrm>
            <a:off x="425494" y="980951"/>
            <a:ext cx="8136395" cy="362072"/>
          </a:xfrm>
          <a:prstGeom prst="rect">
            <a:avLst/>
          </a:prstGeom>
        </p:spPr>
        <p:txBody>
          <a:bodyPr wrap="square" l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gradFill>
                  <a:gsLst>
                    <a:gs pos="1250">
                      <a:srgbClr val="1A1A1A"/>
                    </a:gs>
                    <a:gs pos="100000">
                      <a:srgbClr val="1A1A1A"/>
                    </a:gs>
                  </a:gsLst>
                  <a:lin ang="5400000" scaled="0"/>
                </a:gradFill>
                <a:latin typeface="+mj-lt"/>
              </a:rPr>
              <a:t>Service Fabric is designed for mission-critical services</a:t>
            </a:r>
          </a:p>
        </p:txBody>
      </p:sp>
    </p:spTree>
    <p:extLst>
      <p:ext uri="{BB962C8B-B14F-4D97-AF65-F5344CB8AC3E}">
        <p14:creationId xmlns:p14="http://schemas.microsoft.com/office/powerpoint/2010/main" val="105259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750" fill="hold"/>
                                        <p:tgtEl>
                                          <p:spTgt spid="132"/>
                                        </p:tgtEl>
                                        <p:attrNameLst>
                                          <p:attrName>ppt_x</p:attrName>
                                        </p:attrNameLst>
                                      </p:cBhvr>
                                      <p:tavLst>
                                        <p:tav tm="0">
                                          <p:val>
                                            <p:strVal val="0-#ppt_w/2"/>
                                          </p:val>
                                        </p:tav>
                                        <p:tav tm="100000">
                                          <p:val>
                                            <p:strVal val="#ppt_x"/>
                                          </p:val>
                                        </p:tav>
                                      </p:tavLst>
                                    </p:anim>
                                    <p:anim calcmode="lin" valueType="num">
                                      <p:cBhvr additive="base">
                                        <p:cTn id="8" dur="750" fill="hold"/>
                                        <p:tgtEl>
                                          <p:spTgt spid="13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750" fill="hold"/>
                                        <p:tgtEl>
                                          <p:spTgt spid="42"/>
                                        </p:tgtEl>
                                        <p:attrNameLst>
                                          <p:attrName>ppt_x</p:attrName>
                                        </p:attrNameLst>
                                      </p:cBhvr>
                                      <p:tavLst>
                                        <p:tav tm="0">
                                          <p:val>
                                            <p:strVal val="1+#ppt_w/2"/>
                                          </p:val>
                                        </p:tav>
                                        <p:tav tm="100000">
                                          <p:val>
                                            <p:strVal val="#ppt_x"/>
                                          </p:val>
                                        </p:tav>
                                      </p:tavLst>
                                    </p:anim>
                                    <p:anim calcmode="lin" valueType="num">
                                      <p:cBhvr additive="base">
                                        <p:cTn id="12" dur="75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F6042F1E-7A90-482C-AC33-15593D7468C9}"/>
              </a:ext>
            </a:extLst>
          </p:cNvPr>
          <p:cNvSpPr/>
          <p:nvPr/>
        </p:nvSpPr>
        <p:spPr bwMode="auto">
          <a:xfrm>
            <a:off x="1712" y="2127497"/>
            <a:ext cx="12190271" cy="302611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248" name="Title 1">
            <a:extLst>
              <a:ext uri="{FF2B5EF4-FFF2-40B4-BE49-F238E27FC236}">
                <a16:creationId xmlns:a16="http://schemas.microsoft.com/office/drawing/2014/main" id="{1C4DE02A-28D6-4AF7-B5AD-CFF911F4C924}"/>
              </a:ext>
            </a:extLst>
          </p:cNvPr>
          <p:cNvSpPr>
            <a:spLocks noGrp="1"/>
          </p:cNvSpPr>
          <p:nvPr>
            <p:ph type="title"/>
          </p:nvPr>
        </p:nvSpPr>
        <p:spPr/>
        <p:txBody>
          <a:bodyPr/>
          <a:lstStyle/>
          <a:p>
            <a:r>
              <a:rPr lang="en-US">
                <a:solidFill>
                  <a:schemeClr val="tx1"/>
                </a:solidFill>
                <a:cs typeface="Segoe UI Semibold" panose="020B0702040204020203" pitchFamily="34" charset="0"/>
              </a:rPr>
              <a:t>Scenarios powered by Service Fabric</a:t>
            </a:r>
          </a:p>
        </p:txBody>
      </p:sp>
      <p:sp>
        <p:nvSpPr>
          <p:cNvPr id="249" name="Text Placeholder 21">
            <a:extLst>
              <a:ext uri="{FF2B5EF4-FFF2-40B4-BE49-F238E27FC236}">
                <a16:creationId xmlns:a16="http://schemas.microsoft.com/office/drawing/2014/main" id="{CC213B91-491D-4B54-861E-6DF478EFA81A}"/>
              </a:ext>
            </a:extLst>
          </p:cNvPr>
          <p:cNvSpPr txBox="1">
            <a:spLocks/>
          </p:cNvSpPr>
          <p:nvPr/>
        </p:nvSpPr>
        <p:spPr>
          <a:xfrm>
            <a:off x="269754" y="1191402"/>
            <a:ext cx="11654187" cy="457969"/>
          </a:xfrm>
          <a:prstGeom prst="rect">
            <a:avLst/>
          </a:prstGeom>
        </p:spPr>
        <p:txBody>
          <a:bodyPr wrap="square" lIns="143407"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337">
              <a:defRPr/>
            </a:pPr>
            <a:r>
              <a:rPr lang="en-US" sz="1961">
                <a:solidFill>
                  <a:srgbClr val="505050"/>
                </a:solidFill>
                <a:latin typeface="Segoe UI Light"/>
              </a:rPr>
              <a:t>Empowering customers of all sizes to achieve more</a:t>
            </a:r>
          </a:p>
        </p:txBody>
      </p:sp>
      <p:grpSp>
        <p:nvGrpSpPr>
          <p:cNvPr id="449" name="Group 448">
            <a:extLst>
              <a:ext uri="{FF2B5EF4-FFF2-40B4-BE49-F238E27FC236}">
                <a16:creationId xmlns:a16="http://schemas.microsoft.com/office/drawing/2014/main" id="{4E2D142A-A948-47F1-8B2A-6A2CAC874F77}"/>
              </a:ext>
            </a:extLst>
          </p:cNvPr>
          <p:cNvGrpSpPr/>
          <p:nvPr/>
        </p:nvGrpSpPr>
        <p:grpSpPr>
          <a:xfrm>
            <a:off x="10263151" y="2888848"/>
            <a:ext cx="915947" cy="792499"/>
            <a:chOff x="6089651" y="2771776"/>
            <a:chExt cx="954087" cy="825500"/>
          </a:xfrm>
        </p:grpSpPr>
        <p:sp>
          <p:nvSpPr>
            <p:cNvPr id="14" name="Rectangle 5">
              <a:extLst>
                <a:ext uri="{FF2B5EF4-FFF2-40B4-BE49-F238E27FC236}">
                  <a16:creationId xmlns:a16="http://schemas.microsoft.com/office/drawing/2014/main" id="{FDC50212-E3F1-4F47-B2E2-36DFC8BE91C7}"/>
                </a:ext>
              </a:extLst>
            </p:cNvPr>
            <p:cNvSpPr>
              <a:spLocks noChangeArrowheads="1"/>
            </p:cNvSpPr>
            <p:nvPr/>
          </p:nvSpPr>
          <p:spPr bwMode="auto">
            <a:xfrm>
              <a:off x="6191251" y="3170238"/>
              <a:ext cx="490538"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15" name="Rectangle 6">
              <a:extLst>
                <a:ext uri="{FF2B5EF4-FFF2-40B4-BE49-F238E27FC236}">
                  <a16:creationId xmlns:a16="http://schemas.microsoft.com/office/drawing/2014/main" id="{072610A7-F759-4999-B46A-92E0E69E6433}"/>
                </a:ext>
              </a:extLst>
            </p:cNvPr>
            <p:cNvSpPr>
              <a:spLocks noChangeArrowheads="1"/>
            </p:cNvSpPr>
            <p:nvPr/>
          </p:nvSpPr>
          <p:spPr bwMode="auto">
            <a:xfrm>
              <a:off x="6681788" y="3170238"/>
              <a:ext cx="250825"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17" name="Freeform 7">
              <a:extLst>
                <a:ext uri="{FF2B5EF4-FFF2-40B4-BE49-F238E27FC236}">
                  <a16:creationId xmlns:a16="http://schemas.microsoft.com/office/drawing/2014/main" id="{598B23C5-F209-41DD-B177-C6A5D89A2BBF}"/>
                </a:ext>
              </a:extLst>
            </p:cNvPr>
            <p:cNvSpPr>
              <a:spLocks/>
            </p:cNvSpPr>
            <p:nvPr/>
          </p:nvSpPr>
          <p:spPr bwMode="auto">
            <a:xfrm>
              <a:off x="6089651" y="3065463"/>
              <a:ext cx="592138" cy="104775"/>
            </a:xfrm>
            <a:custGeom>
              <a:avLst/>
              <a:gdLst>
                <a:gd name="T0" fmla="*/ 307 w 373"/>
                <a:gd name="T1" fmla="*/ 0 h 66"/>
                <a:gd name="T2" fmla="*/ 0 w 373"/>
                <a:gd name="T3" fmla="*/ 0 h 66"/>
                <a:gd name="T4" fmla="*/ 64 w 373"/>
                <a:gd name="T5" fmla="*/ 66 h 66"/>
                <a:gd name="T6" fmla="*/ 373 w 373"/>
                <a:gd name="T7" fmla="*/ 66 h 66"/>
                <a:gd name="T8" fmla="*/ 307 w 373"/>
                <a:gd name="T9" fmla="*/ 0 h 66"/>
              </a:gdLst>
              <a:ahLst/>
              <a:cxnLst>
                <a:cxn ang="0">
                  <a:pos x="T0" y="T1"/>
                </a:cxn>
                <a:cxn ang="0">
                  <a:pos x="T2" y="T3"/>
                </a:cxn>
                <a:cxn ang="0">
                  <a:pos x="T4" y="T5"/>
                </a:cxn>
                <a:cxn ang="0">
                  <a:pos x="T6" y="T7"/>
                </a:cxn>
                <a:cxn ang="0">
                  <a:pos x="T8" y="T9"/>
                </a:cxn>
              </a:cxnLst>
              <a:rect l="0" t="0" r="r" b="b"/>
              <a:pathLst>
                <a:path w="373" h="66">
                  <a:moveTo>
                    <a:pt x="307" y="0"/>
                  </a:moveTo>
                  <a:lnTo>
                    <a:pt x="0" y="0"/>
                  </a:lnTo>
                  <a:lnTo>
                    <a:pt x="64" y="66"/>
                  </a:lnTo>
                  <a:lnTo>
                    <a:pt x="373" y="66"/>
                  </a:lnTo>
                  <a:lnTo>
                    <a:pt x="307"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0" name="Freeform 8">
              <a:extLst>
                <a:ext uri="{FF2B5EF4-FFF2-40B4-BE49-F238E27FC236}">
                  <a16:creationId xmlns:a16="http://schemas.microsoft.com/office/drawing/2014/main" id="{2AFB6E54-9962-4503-ADB7-FAB48A4F1567}"/>
                </a:ext>
              </a:extLst>
            </p:cNvPr>
            <p:cNvSpPr>
              <a:spLocks/>
            </p:cNvSpPr>
            <p:nvPr/>
          </p:nvSpPr>
          <p:spPr bwMode="auto">
            <a:xfrm>
              <a:off x="6681788" y="3065463"/>
              <a:ext cx="361950" cy="104775"/>
            </a:xfrm>
            <a:custGeom>
              <a:avLst/>
              <a:gdLst>
                <a:gd name="T0" fmla="*/ 68 w 228"/>
                <a:gd name="T1" fmla="*/ 0 h 66"/>
                <a:gd name="T2" fmla="*/ 228 w 228"/>
                <a:gd name="T3" fmla="*/ 0 h 66"/>
                <a:gd name="T4" fmla="*/ 158 w 228"/>
                <a:gd name="T5" fmla="*/ 66 h 66"/>
                <a:gd name="T6" fmla="*/ 0 w 228"/>
                <a:gd name="T7" fmla="*/ 66 h 66"/>
                <a:gd name="T8" fmla="*/ 68 w 228"/>
                <a:gd name="T9" fmla="*/ 0 h 66"/>
              </a:gdLst>
              <a:ahLst/>
              <a:cxnLst>
                <a:cxn ang="0">
                  <a:pos x="T0" y="T1"/>
                </a:cxn>
                <a:cxn ang="0">
                  <a:pos x="T2" y="T3"/>
                </a:cxn>
                <a:cxn ang="0">
                  <a:pos x="T4" y="T5"/>
                </a:cxn>
                <a:cxn ang="0">
                  <a:pos x="T6" y="T7"/>
                </a:cxn>
                <a:cxn ang="0">
                  <a:pos x="T8" y="T9"/>
                </a:cxn>
              </a:cxnLst>
              <a:rect l="0" t="0" r="r" b="b"/>
              <a:pathLst>
                <a:path w="228" h="66">
                  <a:moveTo>
                    <a:pt x="68" y="0"/>
                  </a:moveTo>
                  <a:lnTo>
                    <a:pt x="228" y="0"/>
                  </a:lnTo>
                  <a:lnTo>
                    <a:pt x="158" y="66"/>
                  </a:lnTo>
                  <a:lnTo>
                    <a:pt x="0" y="66"/>
                  </a:lnTo>
                  <a:lnTo>
                    <a:pt x="68"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1" name="Freeform 9">
              <a:extLst>
                <a:ext uri="{FF2B5EF4-FFF2-40B4-BE49-F238E27FC236}">
                  <a16:creationId xmlns:a16="http://schemas.microsoft.com/office/drawing/2014/main" id="{1FB1CB48-1588-4D68-8EFC-312D893F1124}"/>
                </a:ext>
              </a:extLst>
            </p:cNvPr>
            <p:cNvSpPr>
              <a:spLocks/>
            </p:cNvSpPr>
            <p:nvPr/>
          </p:nvSpPr>
          <p:spPr bwMode="auto">
            <a:xfrm>
              <a:off x="6272213" y="2870201"/>
              <a:ext cx="68263" cy="65088"/>
            </a:xfrm>
            <a:custGeom>
              <a:avLst/>
              <a:gdLst>
                <a:gd name="T0" fmla="*/ 0 w 24"/>
                <a:gd name="T1" fmla="*/ 23 h 23"/>
                <a:gd name="T2" fmla="*/ 18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8" y="16"/>
                  </a:cubicBezTo>
                  <a:cubicBezTo>
                    <a:pt x="21"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2" name="Freeform 10">
              <a:extLst>
                <a:ext uri="{FF2B5EF4-FFF2-40B4-BE49-F238E27FC236}">
                  <a16:creationId xmlns:a16="http://schemas.microsoft.com/office/drawing/2014/main" id="{F42B4617-B717-4F87-B7BA-04757AE658EA}"/>
                </a:ext>
              </a:extLst>
            </p:cNvPr>
            <p:cNvSpPr>
              <a:spLocks/>
            </p:cNvSpPr>
            <p:nvPr/>
          </p:nvSpPr>
          <p:spPr bwMode="auto">
            <a:xfrm>
              <a:off x="6340476"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3" name="Freeform 11">
              <a:extLst>
                <a:ext uri="{FF2B5EF4-FFF2-40B4-BE49-F238E27FC236}">
                  <a16:creationId xmlns:a16="http://schemas.microsoft.com/office/drawing/2014/main" id="{AFF72C71-CD42-4592-B6D5-3C2A509F8D55}"/>
                </a:ext>
              </a:extLst>
            </p:cNvPr>
            <p:cNvSpPr>
              <a:spLocks/>
            </p:cNvSpPr>
            <p:nvPr/>
          </p:nvSpPr>
          <p:spPr bwMode="auto">
            <a:xfrm>
              <a:off x="6340476"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4" name="Freeform 12">
              <a:extLst>
                <a:ext uri="{FF2B5EF4-FFF2-40B4-BE49-F238E27FC236}">
                  <a16:creationId xmlns:a16="http://schemas.microsoft.com/office/drawing/2014/main" id="{7BCCEB4D-3DAE-47A8-AD68-75159FC5AEB5}"/>
                </a:ext>
              </a:extLst>
            </p:cNvPr>
            <p:cNvSpPr>
              <a:spLocks/>
            </p:cNvSpPr>
            <p:nvPr/>
          </p:nvSpPr>
          <p:spPr bwMode="auto">
            <a:xfrm>
              <a:off x="6272213" y="2938463"/>
              <a:ext cx="68263" cy="65088"/>
            </a:xfrm>
            <a:custGeom>
              <a:avLst/>
              <a:gdLst>
                <a:gd name="T0" fmla="*/ 24 w 24"/>
                <a:gd name="T1" fmla="*/ 23 h 23"/>
                <a:gd name="T2" fmla="*/ 17 w 24"/>
                <a:gd name="T3" fmla="*/ 6 h 23"/>
                <a:gd name="T4" fmla="*/ 0 w 24"/>
                <a:gd name="T5" fmla="*/ 0 h 23"/>
              </a:gdLst>
              <a:ahLst/>
              <a:cxnLst>
                <a:cxn ang="0">
                  <a:pos x="T0" y="T1"/>
                </a:cxn>
                <a:cxn ang="0">
                  <a:pos x="T2" y="T3"/>
                </a:cxn>
                <a:cxn ang="0">
                  <a:pos x="T4" y="T5"/>
                </a:cxn>
              </a:cxnLst>
              <a:rect l="0" t="0" r="r" b="b"/>
              <a:pathLst>
                <a:path w="24" h="23">
                  <a:moveTo>
                    <a:pt x="24" y="23"/>
                  </a:moveTo>
                  <a:cubicBezTo>
                    <a:pt x="24"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5" name="Freeform 13">
              <a:extLst>
                <a:ext uri="{FF2B5EF4-FFF2-40B4-BE49-F238E27FC236}">
                  <a16:creationId xmlns:a16="http://schemas.microsoft.com/office/drawing/2014/main" id="{219C551F-8D81-4D39-98E4-862B8AEDB4B3}"/>
                </a:ext>
              </a:extLst>
            </p:cNvPr>
            <p:cNvSpPr>
              <a:spLocks/>
            </p:cNvSpPr>
            <p:nvPr/>
          </p:nvSpPr>
          <p:spPr bwMode="auto">
            <a:xfrm>
              <a:off x="6743701" y="2870201"/>
              <a:ext cx="71438" cy="65088"/>
            </a:xfrm>
            <a:custGeom>
              <a:avLst/>
              <a:gdLst>
                <a:gd name="T0" fmla="*/ 0 w 25"/>
                <a:gd name="T1" fmla="*/ 23 h 23"/>
                <a:gd name="T2" fmla="*/ 18 w 25"/>
                <a:gd name="T3" fmla="*/ 16 h 23"/>
                <a:gd name="T4" fmla="*/ 25 w 25"/>
                <a:gd name="T5" fmla="*/ 0 h 23"/>
              </a:gdLst>
              <a:ahLst/>
              <a:cxnLst>
                <a:cxn ang="0">
                  <a:pos x="T0" y="T1"/>
                </a:cxn>
                <a:cxn ang="0">
                  <a:pos x="T2" y="T3"/>
                </a:cxn>
                <a:cxn ang="0">
                  <a:pos x="T4" y="T5"/>
                </a:cxn>
              </a:cxnLst>
              <a:rect l="0" t="0" r="r" b="b"/>
              <a:pathLst>
                <a:path w="25" h="23">
                  <a:moveTo>
                    <a:pt x="0" y="23"/>
                  </a:moveTo>
                  <a:cubicBezTo>
                    <a:pt x="0" y="23"/>
                    <a:pt x="15" y="19"/>
                    <a:pt x="18" y="16"/>
                  </a:cubicBezTo>
                  <a:cubicBezTo>
                    <a:pt x="21" y="13"/>
                    <a:pt x="25" y="0"/>
                    <a:pt x="2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6" name="Freeform 14">
              <a:extLst>
                <a:ext uri="{FF2B5EF4-FFF2-40B4-BE49-F238E27FC236}">
                  <a16:creationId xmlns:a16="http://schemas.microsoft.com/office/drawing/2014/main" id="{483A938A-4E0A-4D2D-94CC-9B913E53AD8E}"/>
                </a:ext>
              </a:extLst>
            </p:cNvPr>
            <p:cNvSpPr>
              <a:spLocks/>
            </p:cNvSpPr>
            <p:nvPr/>
          </p:nvSpPr>
          <p:spPr bwMode="auto">
            <a:xfrm>
              <a:off x="6811963"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7" name="Freeform 15">
              <a:extLst>
                <a:ext uri="{FF2B5EF4-FFF2-40B4-BE49-F238E27FC236}">
                  <a16:creationId xmlns:a16="http://schemas.microsoft.com/office/drawing/2014/main" id="{0C3BF1D2-E5C4-43C1-8C85-B9DCB7D0E1FE}"/>
                </a:ext>
              </a:extLst>
            </p:cNvPr>
            <p:cNvSpPr>
              <a:spLocks/>
            </p:cNvSpPr>
            <p:nvPr/>
          </p:nvSpPr>
          <p:spPr bwMode="auto">
            <a:xfrm>
              <a:off x="6811963"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8" name="Freeform 16">
              <a:extLst>
                <a:ext uri="{FF2B5EF4-FFF2-40B4-BE49-F238E27FC236}">
                  <a16:creationId xmlns:a16="http://schemas.microsoft.com/office/drawing/2014/main" id="{825D5628-A47E-493A-8B61-029B7C81B999}"/>
                </a:ext>
              </a:extLst>
            </p:cNvPr>
            <p:cNvSpPr>
              <a:spLocks/>
            </p:cNvSpPr>
            <p:nvPr/>
          </p:nvSpPr>
          <p:spPr bwMode="auto">
            <a:xfrm>
              <a:off x="6743701" y="2938463"/>
              <a:ext cx="71438" cy="65088"/>
            </a:xfrm>
            <a:custGeom>
              <a:avLst/>
              <a:gdLst>
                <a:gd name="T0" fmla="*/ 25 w 25"/>
                <a:gd name="T1" fmla="*/ 23 h 23"/>
                <a:gd name="T2" fmla="*/ 17 w 25"/>
                <a:gd name="T3" fmla="*/ 6 h 23"/>
                <a:gd name="T4" fmla="*/ 0 w 25"/>
                <a:gd name="T5" fmla="*/ 0 h 23"/>
              </a:gdLst>
              <a:ahLst/>
              <a:cxnLst>
                <a:cxn ang="0">
                  <a:pos x="T0" y="T1"/>
                </a:cxn>
                <a:cxn ang="0">
                  <a:pos x="T2" y="T3"/>
                </a:cxn>
                <a:cxn ang="0">
                  <a:pos x="T4" y="T5"/>
                </a:cxn>
              </a:cxnLst>
              <a:rect l="0" t="0" r="r" b="b"/>
              <a:pathLst>
                <a:path w="25" h="23">
                  <a:moveTo>
                    <a:pt x="25" y="23"/>
                  </a:moveTo>
                  <a:cubicBezTo>
                    <a:pt x="25"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9" name="Freeform 17">
              <a:extLst>
                <a:ext uri="{FF2B5EF4-FFF2-40B4-BE49-F238E27FC236}">
                  <a16:creationId xmlns:a16="http://schemas.microsoft.com/office/drawing/2014/main" id="{DAE4355F-B890-498D-8D96-CA23D50D715E}"/>
                </a:ext>
              </a:extLst>
            </p:cNvPr>
            <p:cNvSpPr>
              <a:spLocks/>
            </p:cNvSpPr>
            <p:nvPr/>
          </p:nvSpPr>
          <p:spPr bwMode="auto">
            <a:xfrm>
              <a:off x="6510338" y="2771776"/>
              <a:ext cx="66675" cy="65088"/>
            </a:xfrm>
            <a:custGeom>
              <a:avLst/>
              <a:gdLst>
                <a:gd name="T0" fmla="*/ 0 w 24"/>
                <a:gd name="T1" fmla="*/ 23 h 23"/>
                <a:gd name="T2" fmla="*/ 17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7" y="16"/>
                  </a:cubicBezTo>
                  <a:cubicBezTo>
                    <a:pt x="20"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30" name="Freeform 18">
              <a:extLst>
                <a:ext uri="{FF2B5EF4-FFF2-40B4-BE49-F238E27FC236}">
                  <a16:creationId xmlns:a16="http://schemas.microsoft.com/office/drawing/2014/main" id="{93A80A3C-E3F6-4D0E-A140-B41EA688AD5B}"/>
                </a:ext>
              </a:extLst>
            </p:cNvPr>
            <p:cNvSpPr>
              <a:spLocks/>
            </p:cNvSpPr>
            <p:nvPr/>
          </p:nvSpPr>
          <p:spPr bwMode="auto">
            <a:xfrm>
              <a:off x="6577013" y="2771776"/>
              <a:ext cx="68263" cy="65088"/>
            </a:xfrm>
            <a:custGeom>
              <a:avLst/>
              <a:gdLst>
                <a:gd name="T0" fmla="*/ 0 w 24"/>
                <a:gd name="T1" fmla="*/ 0 h 23"/>
                <a:gd name="T2" fmla="*/ 8 w 24"/>
                <a:gd name="T3" fmla="*/ 16 h 23"/>
                <a:gd name="T4" fmla="*/ 24 w 24"/>
                <a:gd name="T5" fmla="*/ 23 h 23"/>
              </a:gdLst>
              <a:ahLst/>
              <a:cxnLst>
                <a:cxn ang="0">
                  <a:pos x="T0" y="T1"/>
                </a:cxn>
                <a:cxn ang="0">
                  <a:pos x="T2" y="T3"/>
                </a:cxn>
                <a:cxn ang="0">
                  <a:pos x="T4" y="T5"/>
                </a:cxn>
              </a:cxnLst>
              <a:rect l="0" t="0" r="r" b="b"/>
              <a:pathLst>
                <a:path w="24" h="23">
                  <a:moveTo>
                    <a:pt x="0" y="0"/>
                  </a:moveTo>
                  <a:cubicBezTo>
                    <a:pt x="0" y="0"/>
                    <a:pt x="4" y="13"/>
                    <a:pt x="8" y="16"/>
                  </a:cubicBezTo>
                  <a:cubicBezTo>
                    <a:pt x="11" y="19"/>
                    <a:pt x="24" y="23"/>
                    <a:pt x="24"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31" name="Freeform 19">
              <a:extLst>
                <a:ext uri="{FF2B5EF4-FFF2-40B4-BE49-F238E27FC236}">
                  <a16:creationId xmlns:a16="http://schemas.microsoft.com/office/drawing/2014/main" id="{FF576C3D-D64C-4499-B741-34CBF22F76CB}"/>
                </a:ext>
              </a:extLst>
            </p:cNvPr>
            <p:cNvSpPr>
              <a:spLocks/>
            </p:cNvSpPr>
            <p:nvPr/>
          </p:nvSpPr>
          <p:spPr bwMode="auto">
            <a:xfrm>
              <a:off x="6577013" y="2836863"/>
              <a:ext cx="68263" cy="68263"/>
            </a:xfrm>
            <a:custGeom>
              <a:avLst/>
              <a:gdLst>
                <a:gd name="T0" fmla="*/ 24 w 24"/>
                <a:gd name="T1" fmla="*/ 0 h 24"/>
                <a:gd name="T2" fmla="*/ 7 w 24"/>
                <a:gd name="T3" fmla="*/ 8 h 24"/>
                <a:gd name="T4" fmla="*/ 0 w 24"/>
                <a:gd name="T5" fmla="*/ 24 h 24"/>
              </a:gdLst>
              <a:ahLst/>
              <a:cxnLst>
                <a:cxn ang="0">
                  <a:pos x="T0" y="T1"/>
                </a:cxn>
                <a:cxn ang="0">
                  <a:pos x="T2" y="T3"/>
                </a:cxn>
                <a:cxn ang="0">
                  <a:pos x="T4" y="T5"/>
                </a:cxn>
              </a:cxnLst>
              <a:rect l="0" t="0" r="r" b="b"/>
              <a:pathLst>
                <a:path w="24" h="24">
                  <a:moveTo>
                    <a:pt x="24" y="0"/>
                  </a:moveTo>
                  <a:cubicBezTo>
                    <a:pt x="24" y="0"/>
                    <a:pt x="10" y="5"/>
                    <a:pt x="7" y="8"/>
                  </a:cubicBezTo>
                  <a:cubicBezTo>
                    <a:pt x="4" y="11"/>
                    <a:pt x="0" y="24"/>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48" name="Freeform 20">
              <a:extLst>
                <a:ext uri="{FF2B5EF4-FFF2-40B4-BE49-F238E27FC236}">
                  <a16:creationId xmlns:a16="http://schemas.microsoft.com/office/drawing/2014/main" id="{BC5819EF-A07D-4E07-9736-97FEB54B3C35}"/>
                </a:ext>
              </a:extLst>
            </p:cNvPr>
            <p:cNvSpPr>
              <a:spLocks/>
            </p:cNvSpPr>
            <p:nvPr/>
          </p:nvSpPr>
          <p:spPr bwMode="auto">
            <a:xfrm>
              <a:off x="6510338" y="2836863"/>
              <a:ext cx="66675" cy="68263"/>
            </a:xfrm>
            <a:custGeom>
              <a:avLst/>
              <a:gdLst>
                <a:gd name="T0" fmla="*/ 24 w 24"/>
                <a:gd name="T1" fmla="*/ 24 h 24"/>
                <a:gd name="T2" fmla="*/ 16 w 24"/>
                <a:gd name="T3" fmla="*/ 7 h 24"/>
                <a:gd name="T4" fmla="*/ 0 w 24"/>
                <a:gd name="T5" fmla="*/ 0 h 24"/>
              </a:gdLst>
              <a:ahLst/>
              <a:cxnLst>
                <a:cxn ang="0">
                  <a:pos x="T0" y="T1"/>
                </a:cxn>
                <a:cxn ang="0">
                  <a:pos x="T2" y="T3"/>
                </a:cxn>
                <a:cxn ang="0">
                  <a:pos x="T4" y="T5"/>
                </a:cxn>
              </a:cxnLst>
              <a:rect l="0" t="0" r="r" b="b"/>
              <a:pathLst>
                <a:path w="24" h="24">
                  <a:moveTo>
                    <a:pt x="24" y="24"/>
                  </a:moveTo>
                  <a:cubicBezTo>
                    <a:pt x="24" y="24"/>
                    <a:pt x="19" y="10"/>
                    <a:pt x="16" y="7"/>
                  </a:cubicBezTo>
                  <a:cubicBezTo>
                    <a:pt x="13" y="4"/>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
        <p:nvSpPr>
          <p:cNvPr id="301" name="Text Placeholder 21">
            <a:extLst>
              <a:ext uri="{FF2B5EF4-FFF2-40B4-BE49-F238E27FC236}">
                <a16:creationId xmlns:a16="http://schemas.microsoft.com/office/drawing/2014/main" id="{23EB8FE3-3236-4B83-AF5D-8ABD320DD4FA}"/>
              </a:ext>
            </a:extLst>
          </p:cNvPr>
          <p:cNvSpPr txBox="1">
            <a:spLocks/>
          </p:cNvSpPr>
          <p:nvPr/>
        </p:nvSpPr>
        <p:spPr>
          <a:xfrm>
            <a:off x="650276" y="3959906"/>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Lift &amp; shift to containers</a:t>
            </a:r>
          </a:p>
        </p:txBody>
      </p:sp>
      <p:sp>
        <p:nvSpPr>
          <p:cNvPr id="304" name="Text Placeholder 21">
            <a:extLst>
              <a:ext uri="{FF2B5EF4-FFF2-40B4-BE49-F238E27FC236}">
                <a16:creationId xmlns:a16="http://schemas.microsoft.com/office/drawing/2014/main" id="{1FED34E9-9D68-4D0C-9469-05ABD63446D5}"/>
              </a:ext>
            </a:extLst>
          </p:cNvPr>
          <p:cNvSpPr txBox="1">
            <a:spLocks/>
          </p:cNvSpPr>
          <p:nvPr/>
        </p:nvSpPr>
        <p:spPr>
          <a:xfrm>
            <a:off x="2958448" y="3959906"/>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Mission-critical business SaaS</a:t>
            </a:r>
          </a:p>
        </p:txBody>
      </p:sp>
      <p:grpSp>
        <p:nvGrpSpPr>
          <p:cNvPr id="467" name="Group 466">
            <a:extLst>
              <a:ext uri="{FF2B5EF4-FFF2-40B4-BE49-F238E27FC236}">
                <a16:creationId xmlns:a16="http://schemas.microsoft.com/office/drawing/2014/main" id="{4126986F-941F-4FAC-ADA0-7059AA34FC49}"/>
              </a:ext>
            </a:extLst>
          </p:cNvPr>
          <p:cNvGrpSpPr/>
          <p:nvPr/>
        </p:nvGrpSpPr>
        <p:grpSpPr>
          <a:xfrm>
            <a:off x="5669097" y="2871731"/>
            <a:ext cx="867807" cy="799296"/>
            <a:chOff x="4786313" y="2328863"/>
            <a:chExt cx="904875" cy="833438"/>
          </a:xfrm>
        </p:grpSpPr>
        <p:sp>
          <p:nvSpPr>
            <p:cNvPr id="452" name="Oval 24">
              <a:extLst>
                <a:ext uri="{FF2B5EF4-FFF2-40B4-BE49-F238E27FC236}">
                  <a16:creationId xmlns:a16="http://schemas.microsoft.com/office/drawing/2014/main" id="{42D789A0-4639-4E3C-BB37-0A7432591B7D}"/>
                </a:ext>
              </a:extLst>
            </p:cNvPr>
            <p:cNvSpPr>
              <a:spLocks noChangeArrowheads="1"/>
            </p:cNvSpPr>
            <p:nvPr/>
          </p:nvSpPr>
          <p:spPr bwMode="auto">
            <a:xfrm>
              <a:off x="5121275" y="2673350"/>
              <a:ext cx="234950" cy="2381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3" name="Oval 25">
              <a:extLst>
                <a:ext uri="{FF2B5EF4-FFF2-40B4-BE49-F238E27FC236}">
                  <a16:creationId xmlns:a16="http://schemas.microsoft.com/office/drawing/2014/main" id="{EA46FF71-8DD8-4036-9129-FC11B613F2E2}"/>
                </a:ext>
              </a:extLst>
            </p:cNvPr>
            <p:cNvSpPr>
              <a:spLocks noChangeArrowheads="1"/>
            </p:cNvSpPr>
            <p:nvPr/>
          </p:nvSpPr>
          <p:spPr bwMode="auto">
            <a:xfrm>
              <a:off x="5167313" y="2328863"/>
              <a:ext cx="142875" cy="1460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4" name="Oval 26">
              <a:extLst>
                <a:ext uri="{FF2B5EF4-FFF2-40B4-BE49-F238E27FC236}">
                  <a16:creationId xmlns:a16="http://schemas.microsoft.com/office/drawing/2014/main" id="{3596CC7D-C7DA-4E76-BE07-D58D245713B0}"/>
                </a:ext>
              </a:extLst>
            </p:cNvPr>
            <p:cNvSpPr>
              <a:spLocks noChangeArrowheads="1"/>
            </p:cNvSpPr>
            <p:nvPr/>
          </p:nvSpPr>
          <p:spPr bwMode="auto">
            <a:xfrm>
              <a:off x="4786313" y="2586038"/>
              <a:ext cx="142875"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5" name="Oval 27">
              <a:extLst>
                <a:ext uri="{FF2B5EF4-FFF2-40B4-BE49-F238E27FC236}">
                  <a16:creationId xmlns:a16="http://schemas.microsoft.com/office/drawing/2014/main" id="{4D4CAA4A-10CF-4027-AE12-DDD8769DDF7F}"/>
                </a:ext>
              </a:extLst>
            </p:cNvPr>
            <p:cNvSpPr>
              <a:spLocks noChangeArrowheads="1"/>
            </p:cNvSpPr>
            <p:nvPr/>
          </p:nvSpPr>
          <p:spPr bwMode="auto">
            <a:xfrm>
              <a:off x="4887913" y="3014663"/>
              <a:ext cx="146050"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6" name="Oval 28">
              <a:extLst>
                <a:ext uri="{FF2B5EF4-FFF2-40B4-BE49-F238E27FC236}">
                  <a16:creationId xmlns:a16="http://schemas.microsoft.com/office/drawing/2014/main" id="{AC8CD0AE-E2CE-4A1B-98E2-3754C395FAF7}"/>
                </a:ext>
              </a:extLst>
            </p:cNvPr>
            <p:cNvSpPr>
              <a:spLocks noChangeArrowheads="1"/>
            </p:cNvSpPr>
            <p:nvPr/>
          </p:nvSpPr>
          <p:spPr bwMode="auto">
            <a:xfrm>
              <a:off x="5446713" y="3014663"/>
              <a:ext cx="142875"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7" name="Oval 29">
              <a:extLst>
                <a:ext uri="{FF2B5EF4-FFF2-40B4-BE49-F238E27FC236}">
                  <a16:creationId xmlns:a16="http://schemas.microsoft.com/office/drawing/2014/main" id="{BC67AAC6-CE04-425A-A6C8-638CE1F047D3}"/>
                </a:ext>
              </a:extLst>
            </p:cNvPr>
            <p:cNvSpPr>
              <a:spLocks noChangeArrowheads="1"/>
            </p:cNvSpPr>
            <p:nvPr/>
          </p:nvSpPr>
          <p:spPr bwMode="auto">
            <a:xfrm>
              <a:off x="5545138" y="2582863"/>
              <a:ext cx="146050"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9" name="Line 30">
              <a:extLst>
                <a:ext uri="{FF2B5EF4-FFF2-40B4-BE49-F238E27FC236}">
                  <a16:creationId xmlns:a16="http://schemas.microsoft.com/office/drawing/2014/main" id="{A5DC0F6E-A8EB-4495-9A81-7A99F4C7CBCF}"/>
                </a:ext>
              </a:extLst>
            </p:cNvPr>
            <p:cNvSpPr>
              <a:spLocks noChangeShapeType="1"/>
            </p:cNvSpPr>
            <p:nvPr/>
          </p:nvSpPr>
          <p:spPr bwMode="auto">
            <a:xfrm flipV="1">
              <a:off x="5240338" y="2474913"/>
              <a:ext cx="0" cy="1984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60" name="Line 31">
              <a:extLst>
                <a:ext uri="{FF2B5EF4-FFF2-40B4-BE49-F238E27FC236}">
                  <a16:creationId xmlns:a16="http://schemas.microsoft.com/office/drawing/2014/main" id="{84C9EE9D-84A1-4E55-9362-CF81EF144DB9}"/>
                </a:ext>
              </a:extLst>
            </p:cNvPr>
            <p:cNvSpPr>
              <a:spLocks noChangeShapeType="1"/>
            </p:cNvSpPr>
            <p:nvPr/>
          </p:nvSpPr>
          <p:spPr bwMode="auto">
            <a:xfrm flipH="1" flipV="1">
              <a:off x="5319713" y="2876550"/>
              <a:ext cx="149225" cy="1619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64" name="Line 32">
              <a:extLst>
                <a:ext uri="{FF2B5EF4-FFF2-40B4-BE49-F238E27FC236}">
                  <a16:creationId xmlns:a16="http://schemas.microsoft.com/office/drawing/2014/main" id="{708981AA-59F8-4387-B071-143791CACB09}"/>
                </a:ext>
              </a:extLst>
            </p:cNvPr>
            <p:cNvSpPr>
              <a:spLocks noChangeShapeType="1"/>
            </p:cNvSpPr>
            <p:nvPr/>
          </p:nvSpPr>
          <p:spPr bwMode="auto">
            <a:xfrm flipV="1">
              <a:off x="5018088" y="2879725"/>
              <a:ext cx="139700" cy="15557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65" name="Line 33">
              <a:extLst>
                <a:ext uri="{FF2B5EF4-FFF2-40B4-BE49-F238E27FC236}">
                  <a16:creationId xmlns:a16="http://schemas.microsoft.com/office/drawing/2014/main" id="{797B16B3-0B69-4E1A-A732-8A18499D1BC2}"/>
                </a:ext>
              </a:extLst>
            </p:cNvPr>
            <p:cNvSpPr>
              <a:spLocks noChangeShapeType="1"/>
            </p:cNvSpPr>
            <p:nvPr/>
          </p:nvSpPr>
          <p:spPr bwMode="auto">
            <a:xfrm>
              <a:off x="4927600" y="2684463"/>
              <a:ext cx="200025" cy="730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66" name="Line 34">
              <a:extLst>
                <a:ext uri="{FF2B5EF4-FFF2-40B4-BE49-F238E27FC236}">
                  <a16:creationId xmlns:a16="http://schemas.microsoft.com/office/drawing/2014/main" id="{2AC45802-741F-415B-84D0-D6CB2E988681}"/>
                </a:ext>
              </a:extLst>
            </p:cNvPr>
            <p:cNvSpPr>
              <a:spLocks noChangeShapeType="1"/>
            </p:cNvSpPr>
            <p:nvPr/>
          </p:nvSpPr>
          <p:spPr bwMode="auto">
            <a:xfrm flipH="1">
              <a:off x="5349875" y="2681288"/>
              <a:ext cx="201613" cy="746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
        <p:nvSpPr>
          <p:cNvPr id="307" name="Text Placeholder 21">
            <a:extLst>
              <a:ext uri="{FF2B5EF4-FFF2-40B4-BE49-F238E27FC236}">
                <a16:creationId xmlns:a16="http://schemas.microsoft.com/office/drawing/2014/main" id="{6D3A856C-7531-4C5C-95D4-2A62AE6F956B}"/>
              </a:ext>
            </a:extLst>
          </p:cNvPr>
          <p:cNvSpPr txBox="1">
            <a:spLocks/>
          </p:cNvSpPr>
          <p:nvPr/>
        </p:nvSpPr>
        <p:spPr>
          <a:xfrm>
            <a:off x="5266620" y="3959906"/>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IoT data processing</a:t>
            </a:r>
          </a:p>
        </p:txBody>
      </p:sp>
      <p:grpSp>
        <p:nvGrpSpPr>
          <p:cNvPr id="252" name="Group 251">
            <a:extLst>
              <a:ext uri="{FF2B5EF4-FFF2-40B4-BE49-F238E27FC236}">
                <a16:creationId xmlns:a16="http://schemas.microsoft.com/office/drawing/2014/main" id="{A6E5B1B3-614D-4AAA-969D-6978B99A8633}"/>
              </a:ext>
            </a:extLst>
          </p:cNvPr>
          <p:cNvGrpSpPr/>
          <p:nvPr/>
        </p:nvGrpSpPr>
        <p:grpSpPr>
          <a:xfrm>
            <a:off x="8138265" y="2938457"/>
            <a:ext cx="559119" cy="685637"/>
            <a:chOff x="7103254" y="2348443"/>
            <a:chExt cx="652462" cy="800100"/>
          </a:xfrm>
        </p:grpSpPr>
        <p:sp>
          <p:nvSpPr>
            <p:cNvPr id="255" name="Freeform 5">
              <a:extLst>
                <a:ext uri="{FF2B5EF4-FFF2-40B4-BE49-F238E27FC236}">
                  <a16:creationId xmlns:a16="http://schemas.microsoft.com/office/drawing/2014/main" id="{D71BE724-933E-46FC-B0A8-1FB67B9308F3}"/>
                </a:ext>
              </a:extLst>
            </p:cNvPr>
            <p:cNvSpPr>
              <a:spLocks/>
            </p:cNvSpPr>
            <p:nvPr/>
          </p:nvSpPr>
          <p:spPr bwMode="auto">
            <a:xfrm>
              <a:off x="7103254" y="2851680"/>
              <a:ext cx="652462" cy="296863"/>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70" name="Oval 6">
              <a:extLst>
                <a:ext uri="{FF2B5EF4-FFF2-40B4-BE49-F238E27FC236}">
                  <a16:creationId xmlns:a16="http://schemas.microsoft.com/office/drawing/2014/main" id="{E0114BAA-D7C3-4858-A57E-6F88B078759B}"/>
                </a:ext>
              </a:extLst>
            </p:cNvPr>
            <p:cNvSpPr>
              <a:spLocks noChangeArrowheads="1"/>
            </p:cNvSpPr>
            <p:nvPr/>
          </p:nvSpPr>
          <p:spPr bwMode="auto">
            <a:xfrm>
              <a:off x="7103254" y="2348443"/>
              <a:ext cx="652462" cy="195263"/>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71" name="Freeform 7">
              <a:extLst>
                <a:ext uri="{FF2B5EF4-FFF2-40B4-BE49-F238E27FC236}">
                  <a16:creationId xmlns:a16="http://schemas.microsoft.com/office/drawing/2014/main" id="{39D7D067-6405-4C0F-89C1-4EEDA9217232}"/>
                </a:ext>
              </a:extLst>
            </p:cNvPr>
            <p:cNvSpPr>
              <a:spLocks/>
            </p:cNvSpPr>
            <p:nvPr/>
          </p:nvSpPr>
          <p:spPr bwMode="auto">
            <a:xfrm>
              <a:off x="7103254" y="2453218"/>
              <a:ext cx="652462" cy="293688"/>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72" name="Freeform 8">
              <a:extLst>
                <a:ext uri="{FF2B5EF4-FFF2-40B4-BE49-F238E27FC236}">
                  <a16:creationId xmlns:a16="http://schemas.microsoft.com/office/drawing/2014/main" id="{692D4AA1-D1BF-4484-B34E-828243BB2DD2}"/>
                </a:ext>
              </a:extLst>
            </p:cNvPr>
            <p:cNvSpPr>
              <a:spLocks/>
            </p:cNvSpPr>
            <p:nvPr/>
          </p:nvSpPr>
          <p:spPr bwMode="auto">
            <a:xfrm>
              <a:off x="7103254" y="2653243"/>
              <a:ext cx="652462" cy="295275"/>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
        <p:nvSpPr>
          <p:cNvPr id="324" name="Text Placeholder 21">
            <a:extLst>
              <a:ext uri="{FF2B5EF4-FFF2-40B4-BE49-F238E27FC236}">
                <a16:creationId xmlns:a16="http://schemas.microsoft.com/office/drawing/2014/main" id="{BA0F2364-AEFD-41E1-9824-28CAD1E8776E}"/>
              </a:ext>
            </a:extLst>
          </p:cNvPr>
          <p:cNvSpPr txBox="1">
            <a:spLocks/>
          </p:cNvSpPr>
          <p:nvPr/>
        </p:nvSpPr>
        <p:spPr>
          <a:xfrm>
            <a:off x="7461891" y="3959906"/>
            <a:ext cx="1911868"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Low-latency data processing apps</a:t>
            </a:r>
          </a:p>
        </p:txBody>
      </p:sp>
      <p:sp>
        <p:nvSpPr>
          <p:cNvPr id="387" name="Text Placeholder 21">
            <a:extLst>
              <a:ext uri="{FF2B5EF4-FFF2-40B4-BE49-F238E27FC236}">
                <a16:creationId xmlns:a16="http://schemas.microsoft.com/office/drawing/2014/main" id="{96E5274C-97D0-443F-8CA4-FDEA0E934CD3}"/>
              </a:ext>
            </a:extLst>
          </p:cNvPr>
          <p:cNvSpPr txBox="1">
            <a:spLocks/>
          </p:cNvSpPr>
          <p:nvPr/>
        </p:nvSpPr>
        <p:spPr>
          <a:xfrm>
            <a:off x="269754" y="5462930"/>
            <a:ext cx="11654187" cy="796475"/>
          </a:xfrm>
          <a:prstGeom prst="rect">
            <a:avLst/>
          </a:prstGeom>
        </p:spPr>
        <p:txBody>
          <a:bodyPr wrap="square" lIns="143407"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defRPr/>
            </a:pPr>
            <a:r>
              <a:rPr lang="en-US" sz="1961">
                <a:solidFill>
                  <a:srgbClr val="505050"/>
                </a:solidFill>
              </a:rPr>
              <a:t>…one powerful Microservices platform for Windows Server and Linux. </a:t>
            </a:r>
          </a:p>
          <a:p>
            <a:pPr algn="ctr" defTabSz="895337">
              <a:defRPr/>
            </a:pPr>
            <a:r>
              <a:rPr lang="en-US" sz="1961">
                <a:solidFill>
                  <a:srgbClr val="505050"/>
                </a:solidFill>
              </a:rPr>
              <a:t>Any workload, running anywhere.</a:t>
            </a:r>
          </a:p>
        </p:txBody>
      </p:sp>
      <p:grpSp>
        <p:nvGrpSpPr>
          <p:cNvPr id="70" name="Group 69">
            <a:extLst>
              <a:ext uri="{FF2B5EF4-FFF2-40B4-BE49-F238E27FC236}">
                <a16:creationId xmlns:a16="http://schemas.microsoft.com/office/drawing/2014/main" id="{4092B3E5-FC97-4435-9AB0-EB5C4FF29BC1}"/>
              </a:ext>
            </a:extLst>
          </p:cNvPr>
          <p:cNvGrpSpPr/>
          <p:nvPr/>
        </p:nvGrpSpPr>
        <p:grpSpPr>
          <a:xfrm>
            <a:off x="3381580" y="2920376"/>
            <a:ext cx="710570" cy="693284"/>
            <a:chOff x="6299201" y="3225800"/>
            <a:chExt cx="587375" cy="573087"/>
          </a:xfrm>
        </p:grpSpPr>
        <p:sp>
          <p:nvSpPr>
            <p:cNvPr id="73" name="Freeform 38">
              <a:extLst>
                <a:ext uri="{FF2B5EF4-FFF2-40B4-BE49-F238E27FC236}">
                  <a16:creationId xmlns:a16="http://schemas.microsoft.com/office/drawing/2014/main" id="{C0AC73F7-4835-4DB7-BB5C-E5E44F441358}"/>
                </a:ext>
              </a:extLst>
            </p:cNvPr>
            <p:cNvSpPr>
              <a:spLocks/>
            </p:cNvSpPr>
            <p:nvPr/>
          </p:nvSpPr>
          <p:spPr bwMode="auto">
            <a:xfrm>
              <a:off x="6446838" y="3384550"/>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4" name="Freeform 39">
              <a:extLst>
                <a:ext uri="{FF2B5EF4-FFF2-40B4-BE49-F238E27FC236}">
                  <a16:creationId xmlns:a16="http://schemas.microsoft.com/office/drawing/2014/main" id="{AA7DD252-788A-42B9-8DAB-134AA0A8525D}"/>
                </a:ext>
              </a:extLst>
            </p:cNvPr>
            <p:cNvSpPr>
              <a:spLocks/>
            </p:cNvSpPr>
            <p:nvPr/>
          </p:nvSpPr>
          <p:spPr bwMode="auto">
            <a:xfrm>
              <a:off x="6321426" y="3225800"/>
              <a:ext cx="565150"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5" name="Line 40">
              <a:extLst>
                <a:ext uri="{FF2B5EF4-FFF2-40B4-BE49-F238E27FC236}">
                  <a16:creationId xmlns:a16="http://schemas.microsoft.com/office/drawing/2014/main" id="{34EA0561-04B0-467A-849E-8C0E38F583DC}"/>
                </a:ext>
              </a:extLst>
            </p:cNvPr>
            <p:cNvSpPr>
              <a:spLocks noChangeShapeType="1"/>
            </p:cNvSpPr>
            <p:nvPr/>
          </p:nvSpPr>
          <p:spPr bwMode="auto">
            <a:xfrm flipH="1">
              <a:off x="6299201" y="3384550"/>
              <a:ext cx="417513"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
        <p:nvSpPr>
          <p:cNvPr id="71" name="Text Placeholder 21">
            <a:extLst>
              <a:ext uri="{FF2B5EF4-FFF2-40B4-BE49-F238E27FC236}">
                <a16:creationId xmlns:a16="http://schemas.microsoft.com/office/drawing/2014/main" id="{E7C654BB-3598-4BA4-A15A-5DDBD8825E54}"/>
              </a:ext>
            </a:extLst>
          </p:cNvPr>
          <p:cNvSpPr txBox="1">
            <a:spLocks/>
          </p:cNvSpPr>
          <p:nvPr/>
        </p:nvSpPr>
        <p:spPr>
          <a:xfrm>
            <a:off x="9967016" y="3962863"/>
            <a:ext cx="1507967"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New cloud-native apps</a:t>
            </a:r>
          </a:p>
        </p:txBody>
      </p:sp>
      <p:grpSp>
        <p:nvGrpSpPr>
          <p:cNvPr id="64" name="Group 63">
            <a:extLst>
              <a:ext uri="{FF2B5EF4-FFF2-40B4-BE49-F238E27FC236}">
                <a16:creationId xmlns:a16="http://schemas.microsoft.com/office/drawing/2014/main" id="{28DB5CC4-F6BB-41D4-9366-F5BD3891DAC0}"/>
              </a:ext>
            </a:extLst>
          </p:cNvPr>
          <p:cNvGrpSpPr/>
          <p:nvPr/>
        </p:nvGrpSpPr>
        <p:grpSpPr>
          <a:xfrm>
            <a:off x="1037919" y="2842638"/>
            <a:ext cx="862062" cy="860384"/>
            <a:chOff x="7751763" y="3736976"/>
            <a:chExt cx="815975" cy="814388"/>
          </a:xfrm>
        </p:grpSpPr>
        <p:sp>
          <p:nvSpPr>
            <p:cNvPr id="65" name="Oval 56">
              <a:extLst>
                <a:ext uri="{FF2B5EF4-FFF2-40B4-BE49-F238E27FC236}">
                  <a16:creationId xmlns:a16="http://schemas.microsoft.com/office/drawing/2014/main" id="{A73CBADE-D303-46CF-A9B0-86AB3E257513}"/>
                </a:ext>
              </a:extLst>
            </p:cNvPr>
            <p:cNvSpPr>
              <a:spLocks noChangeArrowheads="1"/>
            </p:cNvSpPr>
            <p:nvPr/>
          </p:nvSpPr>
          <p:spPr bwMode="auto">
            <a:xfrm>
              <a:off x="7751763" y="3736976"/>
              <a:ext cx="815975" cy="81438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66" name="Line 57">
              <a:extLst>
                <a:ext uri="{FF2B5EF4-FFF2-40B4-BE49-F238E27FC236}">
                  <a16:creationId xmlns:a16="http://schemas.microsoft.com/office/drawing/2014/main" id="{06F17AD5-3B9F-4609-A97B-8552B2F372CB}"/>
                </a:ext>
              </a:extLst>
            </p:cNvPr>
            <p:cNvSpPr>
              <a:spLocks noChangeShapeType="1"/>
            </p:cNvSpPr>
            <p:nvPr/>
          </p:nvSpPr>
          <p:spPr bwMode="auto">
            <a:xfrm flipV="1">
              <a:off x="7932738" y="4016376"/>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67" name="Line 58">
              <a:extLst>
                <a:ext uri="{FF2B5EF4-FFF2-40B4-BE49-F238E27FC236}">
                  <a16:creationId xmlns:a16="http://schemas.microsoft.com/office/drawing/2014/main" id="{383D5FDD-A844-423A-BC1D-A0E141A63B10}"/>
                </a:ext>
              </a:extLst>
            </p:cNvPr>
            <p:cNvSpPr>
              <a:spLocks noChangeShapeType="1"/>
            </p:cNvSpPr>
            <p:nvPr/>
          </p:nvSpPr>
          <p:spPr bwMode="auto">
            <a:xfrm flipH="1" flipV="1">
              <a:off x="7932738" y="4005263"/>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68" name="Line 59">
              <a:extLst>
                <a:ext uri="{FF2B5EF4-FFF2-40B4-BE49-F238E27FC236}">
                  <a16:creationId xmlns:a16="http://schemas.microsoft.com/office/drawing/2014/main" id="{598A60DD-7570-46CB-B141-B9D217A40C35}"/>
                </a:ext>
              </a:extLst>
            </p:cNvPr>
            <p:cNvSpPr>
              <a:spLocks noChangeShapeType="1"/>
            </p:cNvSpPr>
            <p:nvPr/>
          </p:nvSpPr>
          <p:spPr bwMode="auto">
            <a:xfrm flipV="1">
              <a:off x="7867650" y="4005263"/>
              <a:ext cx="65088" cy="619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2" name="Line 60">
              <a:extLst>
                <a:ext uri="{FF2B5EF4-FFF2-40B4-BE49-F238E27FC236}">
                  <a16:creationId xmlns:a16="http://schemas.microsoft.com/office/drawing/2014/main" id="{B6D0B200-80C7-45FC-A341-BB2C80BCE99D}"/>
                </a:ext>
              </a:extLst>
            </p:cNvPr>
            <p:cNvSpPr>
              <a:spLocks noChangeShapeType="1"/>
            </p:cNvSpPr>
            <p:nvPr/>
          </p:nvSpPr>
          <p:spPr bwMode="auto">
            <a:xfrm flipV="1">
              <a:off x="8388350" y="4011613"/>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7" name="Line 61">
              <a:extLst>
                <a:ext uri="{FF2B5EF4-FFF2-40B4-BE49-F238E27FC236}">
                  <a16:creationId xmlns:a16="http://schemas.microsoft.com/office/drawing/2014/main" id="{CF28791B-4F82-40B0-9807-9EB76F5364BA}"/>
                </a:ext>
              </a:extLst>
            </p:cNvPr>
            <p:cNvSpPr>
              <a:spLocks noChangeShapeType="1"/>
            </p:cNvSpPr>
            <p:nvPr/>
          </p:nvSpPr>
          <p:spPr bwMode="auto">
            <a:xfrm>
              <a:off x="8323263" y="4211638"/>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8" name="Line 62">
              <a:extLst>
                <a:ext uri="{FF2B5EF4-FFF2-40B4-BE49-F238E27FC236}">
                  <a16:creationId xmlns:a16="http://schemas.microsoft.com/office/drawing/2014/main" id="{846C70BD-ECB3-4E5F-A951-5EDE1DB99C95}"/>
                </a:ext>
              </a:extLst>
            </p:cNvPr>
            <p:cNvSpPr>
              <a:spLocks noChangeShapeType="1"/>
            </p:cNvSpPr>
            <p:nvPr/>
          </p:nvSpPr>
          <p:spPr bwMode="auto">
            <a:xfrm flipH="1">
              <a:off x="8388350" y="4211638"/>
              <a:ext cx="61913"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9" name="Freeform 63">
              <a:extLst>
                <a:ext uri="{FF2B5EF4-FFF2-40B4-BE49-F238E27FC236}">
                  <a16:creationId xmlns:a16="http://schemas.microsoft.com/office/drawing/2014/main" id="{B3FD998C-222C-4011-9EF3-4B39A6D8B51B}"/>
                </a:ext>
              </a:extLst>
            </p:cNvPr>
            <p:cNvSpPr>
              <a:spLocks/>
            </p:cNvSpPr>
            <p:nvPr/>
          </p:nvSpPr>
          <p:spPr bwMode="auto">
            <a:xfrm>
              <a:off x="8091488" y="3998913"/>
              <a:ext cx="138113" cy="277813"/>
            </a:xfrm>
            <a:custGeom>
              <a:avLst/>
              <a:gdLst>
                <a:gd name="T0" fmla="*/ 46 w 49"/>
                <a:gd name="T1" fmla="*/ 4 h 98"/>
                <a:gd name="T2" fmla="*/ 29 w 49"/>
                <a:gd name="T3" fmla="*/ 0 h 98"/>
                <a:gd name="T4" fmla="*/ 4 w 49"/>
                <a:gd name="T5" fmla="*/ 23 h 98"/>
                <a:gd name="T6" fmla="*/ 29 w 49"/>
                <a:gd name="T7" fmla="*/ 49 h 98"/>
                <a:gd name="T8" fmla="*/ 49 w 49"/>
                <a:gd name="T9" fmla="*/ 76 h 98"/>
                <a:gd name="T10" fmla="*/ 21 w 49"/>
                <a:gd name="T11" fmla="*/ 98 h 98"/>
                <a:gd name="T12" fmla="*/ 0 w 49"/>
                <a:gd name="T13" fmla="*/ 94 h 98"/>
                <a:gd name="T14" fmla="*/ 0 w 49"/>
                <a:gd name="T15" fmla="*/ 9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46" y="4"/>
                  </a:moveTo>
                  <a:cubicBezTo>
                    <a:pt x="42" y="2"/>
                    <a:pt x="36" y="0"/>
                    <a:pt x="29" y="0"/>
                  </a:cubicBezTo>
                  <a:cubicBezTo>
                    <a:pt x="12" y="0"/>
                    <a:pt x="4" y="13"/>
                    <a:pt x="4" y="23"/>
                  </a:cubicBezTo>
                  <a:cubicBezTo>
                    <a:pt x="4" y="38"/>
                    <a:pt x="16" y="44"/>
                    <a:pt x="29" y="49"/>
                  </a:cubicBezTo>
                  <a:cubicBezTo>
                    <a:pt x="46" y="55"/>
                    <a:pt x="49" y="64"/>
                    <a:pt x="49" y="76"/>
                  </a:cubicBezTo>
                  <a:cubicBezTo>
                    <a:pt x="49" y="88"/>
                    <a:pt x="44" y="98"/>
                    <a:pt x="21" y="98"/>
                  </a:cubicBezTo>
                  <a:cubicBezTo>
                    <a:pt x="13" y="98"/>
                    <a:pt x="5" y="96"/>
                    <a:pt x="0" y="94"/>
                  </a:cubicBezTo>
                  <a:cubicBezTo>
                    <a:pt x="0" y="94"/>
                    <a:pt x="0" y="94"/>
                    <a:pt x="0" y="9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80" name="Line 64">
              <a:extLst>
                <a:ext uri="{FF2B5EF4-FFF2-40B4-BE49-F238E27FC236}">
                  <a16:creationId xmlns:a16="http://schemas.microsoft.com/office/drawing/2014/main" id="{ED0D28AE-9051-4050-83FF-768865D1D2C2}"/>
                </a:ext>
              </a:extLst>
            </p:cNvPr>
            <p:cNvSpPr>
              <a:spLocks noChangeShapeType="1"/>
            </p:cNvSpPr>
            <p:nvPr/>
          </p:nvSpPr>
          <p:spPr bwMode="auto">
            <a:xfrm>
              <a:off x="8158163" y="4321176"/>
              <a:ext cx="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81" name="Line 65">
              <a:extLst>
                <a:ext uri="{FF2B5EF4-FFF2-40B4-BE49-F238E27FC236}">
                  <a16:creationId xmlns:a16="http://schemas.microsoft.com/office/drawing/2014/main" id="{403A347C-7822-4589-A10C-D53E404B1AA4}"/>
                </a:ext>
              </a:extLst>
            </p:cNvPr>
            <p:cNvSpPr>
              <a:spLocks noChangeShapeType="1"/>
            </p:cNvSpPr>
            <p:nvPr/>
          </p:nvSpPr>
          <p:spPr bwMode="auto">
            <a:xfrm>
              <a:off x="8158163" y="396557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82" name="Line 66">
              <a:extLst>
                <a:ext uri="{FF2B5EF4-FFF2-40B4-BE49-F238E27FC236}">
                  <a16:creationId xmlns:a16="http://schemas.microsoft.com/office/drawing/2014/main" id="{C9F99450-11AB-4A89-AD81-7F2BC2A31A6D}"/>
                </a:ext>
              </a:extLst>
            </p:cNvPr>
            <p:cNvSpPr>
              <a:spLocks noChangeShapeType="1"/>
            </p:cNvSpPr>
            <p:nvPr/>
          </p:nvSpPr>
          <p:spPr bwMode="auto">
            <a:xfrm>
              <a:off x="8158163" y="427672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Tree>
    <p:extLst>
      <p:ext uri="{BB962C8B-B14F-4D97-AF65-F5344CB8AC3E}">
        <p14:creationId xmlns:p14="http://schemas.microsoft.com/office/powerpoint/2010/main" val="262212431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Hexagon 89">
            <a:extLst>
              <a:ext uri="{FF2B5EF4-FFF2-40B4-BE49-F238E27FC236}">
                <a16:creationId xmlns:a16="http://schemas.microsoft.com/office/drawing/2014/main" id="{599C1AA1-02A7-4DBE-B8CA-0455080BD199}"/>
              </a:ext>
            </a:extLst>
          </p:cNvPr>
          <p:cNvSpPr/>
          <p:nvPr/>
        </p:nvSpPr>
        <p:spPr bwMode="auto">
          <a:xfrm>
            <a:off x="11983419" y="2753098"/>
            <a:ext cx="559773" cy="482563"/>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1190" y="2753099"/>
            <a:ext cx="12381995" cy="1121304"/>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8" name="Rectangle 7">
            <a:extLst>
              <a:ext uri="{FF2B5EF4-FFF2-40B4-BE49-F238E27FC236}">
                <a16:creationId xmlns:a16="http://schemas.microsoft.com/office/drawing/2014/main" id="{45DB664C-FA67-494C-BBFB-06E4FD878EC0}"/>
              </a:ext>
            </a:extLst>
          </p:cNvPr>
          <p:cNvSpPr/>
          <p:nvPr/>
        </p:nvSpPr>
        <p:spPr bwMode="auto">
          <a:xfrm>
            <a:off x="-331565" y="2705887"/>
            <a:ext cx="12970313" cy="1224613"/>
          </a:xfrm>
          <a:prstGeom prst="rect">
            <a:avLst/>
          </a:prstGeom>
          <a:gradFill>
            <a:gsLst>
              <a:gs pos="44000">
                <a:schemeClr val="bg1"/>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CFF3D83A-FCA4-4101-AAFB-A3BDCA1D3854}"/>
              </a:ext>
            </a:extLst>
          </p:cNvPr>
          <p:cNvGrpSpPr/>
          <p:nvPr/>
        </p:nvGrpSpPr>
        <p:grpSpPr>
          <a:xfrm>
            <a:off x="164308" y="3708364"/>
            <a:ext cx="11866500" cy="482563"/>
            <a:chOff x="166743" y="3220231"/>
            <a:chExt cx="12106163" cy="492309"/>
          </a:xfrm>
          <a:solidFill>
            <a:schemeClr val="tx1"/>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4" name="Hexagon 103">
            <a:extLst>
              <a:ext uri="{FF2B5EF4-FFF2-40B4-BE49-F238E27FC236}">
                <a16:creationId xmlns:a16="http://schemas.microsoft.com/office/drawing/2014/main" id="{96099349-8C3D-4F12-8DC2-F7B2DCAC17D9}"/>
              </a:ext>
            </a:extLst>
          </p:cNvPr>
          <p:cNvSpPr/>
          <p:nvPr/>
        </p:nvSpPr>
        <p:spPr bwMode="auto">
          <a:xfrm>
            <a:off x="11983419" y="3391840"/>
            <a:ext cx="559773" cy="482563"/>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9792304" y="5300821"/>
            <a:ext cx="1" cy="22896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482" y="5283644"/>
            <a:ext cx="1" cy="22896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4701458" y="5310057"/>
            <a:ext cx="1" cy="22896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cxnSpLocks/>
          </p:cNvCxnSpPr>
          <p:nvPr/>
        </p:nvCxnSpPr>
        <p:spPr>
          <a:xfrm flipH="1" flipV="1">
            <a:off x="2244480" y="5283644"/>
            <a:ext cx="1" cy="22896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4710C7B-E4E2-439E-93F5-67A19828C901}"/>
              </a:ext>
            </a:extLst>
          </p:cNvPr>
          <p:cNvSpPr/>
          <p:nvPr/>
        </p:nvSpPr>
        <p:spPr bwMode="auto">
          <a:xfrm>
            <a:off x="1712" y="3950454"/>
            <a:ext cx="12190271" cy="14218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08701" y="4663341"/>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28007" y="4663341"/>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Dev &amp; Ops </a:t>
            </a:r>
            <a:br>
              <a:rPr lang="en-US" sz="1371">
                <a:solidFill>
                  <a:srgbClr val="FFFFFF"/>
                </a:solidFill>
              </a:rPr>
            </a:br>
            <a:r>
              <a:rPr lang="en-US" sz="1371">
                <a:solidFill>
                  <a:srgbClr val="FFFFFF"/>
                </a:solidFill>
              </a:rPr>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647314" y="4663341"/>
            <a:ext cx="1658763" cy="396293"/>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266620" y="4663341"/>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6885926" y="4663341"/>
            <a:ext cx="1658763" cy="654661"/>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Health &amp;</a:t>
            </a:r>
          </a:p>
          <a:p>
            <a:pPr algn="ctr" defTabSz="913330">
              <a:lnSpc>
                <a:spcPct val="100000"/>
              </a:lnSpc>
              <a:defRPr/>
            </a:pPr>
            <a:r>
              <a:rPr lang="en-US" sz="1371">
                <a:solidFill>
                  <a:srgbClr val="FFFFFF"/>
                </a:solidFill>
              </a:rPr>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505233" y="4663341"/>
            <a:ext cx="1658763" cy="869947"/>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Always On Availability</a:t>
            </a:r>
          </a:p>
          <a:p>
            <a:pPr algn="ctr" defTabSz="913330">
              <a:lnSpc>
                <a:spcPct val="100000"/>
              </a:lnSpc>
              <a:defRPr/>
            </a:pPr>
            <a:endParaRPr lang="en-US" sz="1371">
              <a:solidFill>
                <a:srgbClr val="FFFFFF"/>
              </a:solidFill>
            </a:endParaRPr>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104771" y="4598355"/>
            <a:ext cx="1658763" cy="654661"/>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Auto</a:t>
            </a:r>
          </a:p>
          <a:p>
            <a:pPr algn="ctr" defTabSz="913330">
              <a:lnSpc>
                <a:spcPct val="100000"/>
              </a:lnSpc>
              <a:defRPr/>
            </a:pPr>
            <a:r>
              <a:rPr lang="en-US" sz="1371">
                <a:solidFill>
                  <a:srgbClr val="FFFFFF"/>
                </a:solidFill>
              </a:rPr>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781442" y="4165313"/>
            <a:ext cx="344966" cy="337485"/>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228887" y="4147783"/>
            <a:ext cx="495540" cy="372519"/>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102648" y="4144852"/>
            <a:ext cx="421744" cy="422932"/>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824282" y="4107465"/>
            <a:ext cx="561640" cy="454471"/>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463837" y="4131249"/>
            <a:ext cx="502939" cy="405593"/>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75938" y="4138047"/>
            <a:ext cx="459346" cy="455758"/>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29339" y="4099717"/>
            <a:ext cx="458504" cy="460243"/>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8481911" y="6258843"/>
            <a:ext cx="2624173" cy="374752"/>
          </a:xfrm>
          <a:prstGeom prst="rect">
            <a:avLst/>
          </a:prstGeom>
        </p:spPr>
        <p:txBody>
          <a:bodyPr lIns="89630"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defRPr/>
            </a:pPr>
            <a:r>
              <a:rPr lang="en-US" sz="1371">
                <a:solidFill>
                  <a:srgbClr val="505050"/>
                </a:solidFill>
              </a:rPr>
              <a:t>Azure</a:t>
            </a:r>
          </a:p>
        </p:txBody>
      </p:sp>
      <p:sp>
        <p:nvSpPr>
          <p:cNvPr id="136" name="Freeform 126">
            <a:extLst>
              <a:ext uri="{FF2B5EF4-FFF2-40B4-BE49-F238E27FC236}">
                <a16:creationId xmlns:a16="http://schemas.microsoft.com/office/drawing/2014/main" id="{6CAC7CA3-DA4D-4C1C-AB15-12FC1D94F907}"/>
              </a:ext>
            </a:extLst>
          </p:cNvPr>
          <p:cNvSpPr>
            <a:spLocks/>
          </p:cNvSpPr>
          <p:nvPr/>
        </p:nvSpPr>
        <p:spPr bwMode="auto">
          <a:xfrm>
            <a:off x="9586898" y="5723700"/>
            <a:ext cx="414199" cy="25816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37" name="Oval 136">
            <a:extLst>
              <a:ext uri="{FF2B5EF4-FFF2-40B4-BE49-F238E27FC236}">
                <a16:creationId xmlns:a16="http://schemas.microsoft.com/office/drawing/2014/main" id="{7CFE22FD-0B2E-4EEC-870F-4EC3205B2745}"/>
              </a:ext>
            </a:extLst>
          </p:cNvPr>
          <p:cNvSpPr/>
          <p:nvPr/>
        </p:nvSpPr>
        <p:spPr bwMode="auto">
          <a:xfrm>
            <a:off x="9456636" y="5529783"/>
            <a:ext cx="648134" cy="648133"/>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058419" y="6241673"/>
            <a:ext cx="2624173" cy="374752"/>
          </a:xfrm>
          <a:prstGeom prst="rect">
            <a:avLst/>
          </a:prstGeom>
        </p:spPr>
        <p:txBody>
          <a:bodyPr wrap="square" lIns="89630"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defRPr/>
            </a:pPr>
            <a:r>
              <a:rPr lang="en-US" sz="1371">
                <a:solidFill>
                  <a:srgbClr val="505050"/>
                </a:solidFill>
              </a:rPr>
              <a:t>On-premises infrastructure</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262467" y="5666596"/>
            <a:ext cx="263938" cy="338037"/>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046439" y="5512610"/>
            <a:ext cx="648134" cy="648134"/>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3391519" y="6268079"/>
            <a:ext cx="2624173" cy="374752"/>
          </a:xfrm>
          <a:prstGeom prst="rect">
            <a:avLst/>
          </a:prstGeom>
        </p:spPr>
        <p:txBody>
          <a:bodyPr lIns="89630"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defRPr/>
            </a:pPr>
            <a:r>
              <a:rPr lang="en-US" sz="1371">
                <a:solidFill>
                  <a:srgbClr val="505050"/>
                </a:solidFill>
              </a:rPr>
              <a:t>Any cloud</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4503172" y="5788009"/>
            <a:ext cx="411409" cy="192302"/>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4384816" y="5539019"/>
            <a:ext cx="648134" cy="648133"/>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32394" y="6241671"/>
            <a:ext cx="2624173" cy="374752"/>
          </a:xfrm>
          <a:prstGeom prst="rect">
            <a:avLst/>
          </a:prstGeom>
        </p:spPr>
        <p:txBody>
          <a:bodyPr lIns="89630"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defRPr/>
            </a:pPr>
            <a:r>
              <a:rPr lang="en-US" sz="1371">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14124" y="5703255"/>
            <a:ext cx="479386" cy="280683"/>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20412" y="5512608"/>
            <a:ext cx="648134" cy="648134"/>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Title 1">
            <a:extLst>
              <a:ext uri="{FF2B5EF4-FFF2-40B4-BE49-F238E27FC236}">
                <a16:creationId xmlns:a16="http://schemas.microsoft.com/office/drawing/2014/main" id="{4A64CDCF-65CE-49B7-BA5E-7211F3A12F57}"/>
              </a:ext>
            </a:extLst>
          </p:cNvPr>
          <p:cNvSpPr>
            <a:spLocks noGrp="1"/>
          </p:cNvSpPr>
          <p:nvPr>
            <p:ph type="title"/>
          </p:nvPr>
        </p:nvSpPr>
        <p:spPr>
          <a:xfrm>
            <a:off x="292407" y="171591"/>
            <a:ext cx="11458512" cy="553920"/>
          </a:xfrm>
        </p:spPr>
        <p:txBody>
          <a:bodyPr/>
          <a:lstStyle/>
          <a:p>
            <a:r>
              <a:rPr lang="en-US" dirty="0">
                <a:solidFill>
                  <a:sysClr val="windowText" lastClr="000000"/>
                </a:solidFill>
                <a:ea typeface="Segoe UI" pitchFamily="34" charset="0"/>
              </a:rPr>
              <a:t>Service Fabric: One Integrated Platform</a:t>
            </a:r>
          </a:p>
        </p:txBody>
      </p:sp>
      <p:sp>
        <p:nvSpPr>
          <p:cNvPr id="155" name="Rectangle 154">
            <a:extLst>
              <a:ext uri="{FF2B5EF4-FFF2-40B4-BE49-F238E27FC236}">
                <a16:creationId xmlns:a16="http://schemas.microsoft.com/office/drawing/2014/main" id="{D9FE7C03-0C0D-4D28-BE63-B4BDB307CEE9}"/>
              </a:ext>
            </a:extLst>
          </p:cNvPr>
          <p:cNvSpPr/>
          <p:nvPr/>
        </p:nvSpPr>
        <p:spPr bwMode="auto">
          <a:xfrm>
            <a:off x="8973208" y="2624223"/>
            <a:ext cx="2818140" cy="569101"/>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Executables</a:t>
            </a:r>
          </a:p>
        </p:txBody>
      </p:sp>
      <p:sp>
        <p:nvSpPr>
          <p:cNvPr id="156" name="Rectangle 155">
            <a:extLst>
              <a:ext uri="{FF2B5EF4-FFF2-40B4-BE49-F238E27FC236}">
                <a16:creationId xmlns:a16="http://schemas.microsoft.com/office/drawing/2014/main" id="{67378B39-B4F6-4B00-9A41-839F47B61ED6}"/>
              </a:ext>
            </a:extLst>
          </p:cNvPr>
          <p:cNvSpPr/>
          <p:nvPr/>
        </p:nvSpPr>
        <p:spPr bwMode="auto">
          <a:xfrm>
            <a:off x="288580" y="2624223"/>
            <a:ext cx="5430280" cy="569398"/>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Reliable Services (.NET, Java)</a:t>
            </a:r>
          </a:p>
        </p:txBody>
      </p:sp>
      <p:sp>
        <p:nvSpPr>
          <p:cNvPr id="157" name="Rectangle 156">
            <a:extLst>
              <a:ext uri="{FF2B5EF4-FFF2-40B4-BE49-F238E27FC236}">
                <a16:creationId xmlns:a16="http://schemas.microsoft.com/office/drawing/2014/main" id="{CCD798CC-F630-4FFE-BDE3-651A996EC54E}"/>
              </a:ext>
            </a:extLst>
          </p:cNvPr>
          <p:cNvSpPr/>
          <p:nvPr/>
        </p:nvSpPr>
        <p:spPr bwMode="auto">
          <a:xfrm>
            <a:off x="3080153" y="1963286"/>
            <a:ext cx="2638706" cy="532748"/>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Reliable Actors (.NET, Java)</a:t>
            </a:r>
          </a:p>
        </p:txBody>
      </p:sp>
      <p:sp>
        <p:nvSpPr>
          <p:cNvPr id="181" name="Rectangle 180">
            <a:extLst>
              <a:ext uri="{FF2B5EF4-FFF2-40B4-BE49-F238E27FC236}">
                <a16:creationId xmlns:a16="http://schemas.microsoft.com/office/drawing/2014/main" id="{44018DCA-6027-462D-8631-D8DEB517F20A}"/>
              </a:ext>
            </a:extLst>
          </p:cNvPr>
          <p:cNvSpPr/>
          <p:nvPr/>
        </p:nvSpPr>
        <p:spPr bwMode="auto">
          <a:xfrm>
            <a:off x="288580" y="1963286"/>
            <a:ext cx="2636870" cy="532748"/>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r>
              <a:rPr lang="en-US" sz="1400" kern="0">
                <a:solidFill>
                  <a:srgbClr val="2139B5">
                    <a:lumMod val="75000"/>
                  </a:srgbClr>
                </a:solidFill>
                <a:latin typeface="Segoe UI"/>
                <a:ea typeface="Segoe UI" pitchFamily="34" charset="0"/>
                <a:cs typeface="Segoe UI" pitchFamily="34" charset="0"/>
              </a:rPr>
              <a:t> </a:t>
            </a:r>
          </a:p>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ASP.NET Core</a:t>
            </a:r>
          </a:p>
          <a:p>
            <a:pPr algn="ctr" defTabSz="913862">
              <a:defRPr/>
            </a:pPr>
            <a:endParaRPr lang="en-US" sz="1400" kern="0">
              <a:solidFill>
                <a:srgbClr val="2139B5">
                  <a:lumMod val="75000"/>
                </a:srgbClr>
              </a:solidFill>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CC2FEF00-C778-4FB4-A496-805CA59698C2}"/>
              </a:ext>
            </a:extLst>
          </p:cNvPr>
          <p:cNvSpPr/>
          <p:nvPr/>
        </p:nvSpPr>
        <p:spPr bwMode="auto">
          <a:xfrm>
            <a:off x="5912297" y="2624223"/>
            <a:ext cx="2865064" cy="569101"/>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endParaRPr lang="en-US" sz="1400" kern="0">
              <a:solidFill>
                <a:srgbClr val="2139B5">
                  <a:lumMod val="75000"/>
                </a:srgbClr>
              </a:solidFill>
              <a:latin typeface="Segoe UI"/>
              <a:ea typeface="Segoe UI" pitchFamily="34" charset="0"/>
              <a:cs typeface="Segoe UI" pitchFamily="34" charset="0"/>
            </a:endParaRPr>
          </a:p>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Containers</a:t>
            </a:r>
          </a:p>
          <a:p>
            <a:pPr algn="ctr" defTabSz="913862">
              <a:defRPr/>
            </a:pPr>
            <a:endParaRPr lang="en-US" sz="1400" kern="0">
              <a:solidFill>
                <a:srgbClr val="2139B5">
                  <a:lumMod val="75000"/>
                </a:srgbClr>
              </a:solidFill>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3E15B3FC-DAF8-4F71-B31B-18E33AFD332A}"/>
              </a:ext>
            </a:extLst>
          </p:cNvPr>
          <p:cNvGrpSpPr/>
          <p:nvPr/>
        </p:nvGrpSpPr>
        <p:grpSpPr>
          <a:xfrm>
            <a:off x="7156106" y="2162033"/>
            <a:ext cx="1118401" cy="457135"/>
            <a:chOff x="352863" y="5757157"/>
            <a:chExt cx="1118559" cy="457200"/>
          </a:xfrm>
        </p:grpSpPr>
        <p:pic>
          <p:nvPicPr>
            <p:cNvPr id="188" name="Graphic 187" descr="Checkmark">
              <a:extLst>
                <a:ext uri="{FF2B5EF4-FFF2-40B4-BE49-F238E27FC236}">
                  <a16:creationId xmlns:a16="http://schemas.microsoft.com/office/drawing/2014/main" id="{F562BAF3-4FE6-4E78-B76A-E4DAB57814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89" name="TextBox 188">
              <a:extLst>
                <a:ext uri="{FF2B5EF4-FFF2-40B4-BE49-F238E27FC236}">
                  <a16:creationId xmlns:a16="http://schemas.microsoft.com/office/drawing/2014/main" id="{EF051913-8D14-492D-AC70-964471DBD676}"/>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grpSp>
        <p:nvGrpSpPr>
          <p:cNvPr id="184" name="Group 183">
            <a:extLst>
              <a:ext uri="{FF2B5EF4-FFF2-40B4-BE49-F238E27FC236}">
                <a16:creationId xmlns:a16="http://schemas.microsoft.com/office/drawing/2014/main" id="{18C66757-207F-45C9-9A43-4A8C18B20C62}"/>
              </a:ext>
            </a:extLst>
          </p:cNvPr>
          <p:cNvGrpSpPr/>
          <p:nvPr/>
        </p:nvGrpSpPr>
        <p:grpSpPr>
          <a:xfrm>
            <a:off x="4325845" y="2612123"/>
            <a:ext cx="1118401" cy="457135"/>
            <a:chOff x="352863" y="5757157"/>
            <a:chExt cx="1118559" cy="457200"/>
          </a:xfrm>
        </p:grpSpPr>
        <p:pic>
          <p:nvPicPr>
            <p:cNvPr id="185" name="Graphic 184" descr="Checkmark">
              <a:extLst>
                <a:ext uri="{FF2B5EF4-FFF2-40B4-BE49-F238E27FC236}">
                  <a16:creationId xmlns:a16="http://schemas.microsoft.com/office/drawing/2014/main" id="{637DCBA3-EF67-48DC-919E-FBC1DCABE9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86" name="TextBox 185">
              <a:extLst>
                <a:ext uri="{FF2B5EF4-FFF2-40B4-BE49-F238E27FC236}">
                  <a16:creationId xmlns:a16="http://schemas.microsoft.com/office/drawing/2014/main" id="{6A175D8E-10C8-42A6-A22F-A627D5E59BDF}"/>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grpSp>
        <p:nvGrpSpPr>
          <p:cNvPr id="183" name="Group 182">
            <a:extLst>
              <a:ext uri="{FF2B5EF4-FFF2-40B4-BE49-F238E27FC236}">
                <a16:creationId xmlns:a16="http://schemas.microsoft.com/office/drawing/2014/main" id="{D15FCC39-A49C-40AC-A463-A71483E205EF}"/>
              </a:ext>
            </a:extLst>
          </p:cNvPr>
          <p:cNvGrpSpPr/>
          <p:nvPr/>
        </p:nvGrpSpPr>
        <p:grpSpPr>
          <a:xfrm>
            <a:off x="1325202" y="1510495"/>
            <a:ext cx="1118401" cy="457135"/>
            <a:chOff x="352863" y="5757157"/>
            <a:chExt cx="1118559" cy="457200"/>
          </a:xfrm>
        </p:grpSpPr>
        <p:pic>
          <p:nvPicPr>
            <p:cNvPr id="190" name="Graphic 189" descr="Checkmark">
              <a:extLst>
                <a:ext uri="{FF2B5EF4-FFF2-40B4-BE49-F238E27FC236}">
                  <a16:creationId xmlns:a16="http://schemas.microsoft.com/office/drawing/2014/main" id="{F3BA8E4C-B603-4D30-B509-F97D187B13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91" name="TextBox 190">
              <a:extLst>
                <a:ext uri="{FF2B5EF4-FFF2-40B4-BE49-F238E27FC236}">
                  <a16:creationId xmlns:a16="http://schemas.microsoft.com/office/drawing/2014/main" id="{29D8BE10-E7A1-4B72-AC07-D03827E9A243}"/>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grpSp>
        <p:nvGrpSpPr>
          <p:cNvPr id="192" name="Group 191">
            <a:extLst>
              <a:ext uri="{FF2B5EF4-FFF2-40B4-BE49-F238E27FC236}">
                <a16:creationId xmlns:a16="http://schemas.microsoft.com/office/drawing/2014/main" id="{99327108-0CEE-4176-9FDC-DBEC352F8DDB}"/>
              </a:ext>
            </a:extLst>
          </p:cNvPr>
          <p:cNvGrpSpPr/>
          <p:nvPr/>
        </p:nvGrpSpPr>
        <p:grpSpPr>
          <a:xfrm>
            <a:off x="4185327" y="1501679"/>
            <a:ext cx="1118401" cy="457135"/>
            <a:chOff x="352863" y="5757157"/>
            <a:chExt cx="1118559" cy="457200"/>
          </a:xfrm>
        </p:grpSpPr>
        <p:pic>
          <p:nvPicPr>
            <p:cNvPr id="193" name="Graphic 192" descr="Checkmark">
              <a:extLst>
                <a:ext uri="{FF2B5EF4-FFF2-40B4-BE49-F238E27FC236}">
                  <a16:creationId xmlns:a16="http://schemas.microsoft.com/office/drawing/2014/main" id="{FA9CBB80-232F-42F9-8BEF-FFF04F490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94" name="TextBox 193">
              <a:extLst>
                <a:ext uri="{FF2B5EF4-FFF2-40B4-BE49-F238E27FC236}">
                  <a16:creationId xmlns:a16="http://schemas.microsoft.com/office/drawing/2014/main" id="{C7EAD076-5FAA-432D-84C9-5AC9A155C06E}"/>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grpSp>
        <p:nvGrpSpPr>
          <p:cNvPr id="195" name="Group 194">
            <a:extLst>
              <a:ext uri="{FF2B5EF4-FFF2-40B4-BE49-F238E27FC236}">
                <a16:creationId xmlns:a16="http://schemas.microsoft.com/office/drawing/2014/main" id="{14763B9A-52BA-4BA3-986B-F1DDF9C0224E}"/>
              </a:ext>
            </a:extLst>
          </p:cNvPr>
          <p:cNvGrpSpPr/>
          <p:nvPr/>
        </p:nvGrpSpPr>
        <p:grpSpPr>
          <a:xfrm>
            <a:off x="10235329" y="2162894"/>
            <a:ext cx="1118401" cy="457135"/>
            <a:chOff x="352863" y="5757157"/>
            <a:chExt cx="1118559" cy="457200"/>
          </a:xfrm>
        </p:grpSpPr>
        <p:pic>
          <p:nvPicPr>
            <p:cNvPr id="196" name="Graphic 195" descr="Checkmark">
              <a:extLst>
                <a:ext uri="{FF2B5EF4-FFF2-40B4-BE49-F238E27FC236}">
                  <a16:creationId xmlns:a16="http://schemas.microsoft.com/office/drawing/2014/main" id="{F6617B41-1BAA-4959-ABF7-64D2232C4C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97" name="TextBox 196">
              <a:extLst>
                <a:ext uri="{FF2B5EF4-FFF2-40B4-BE49-F238E27FC236}">
                  <a16:creationId xmlns:a16="http://schemas.microsoft.com/office/drawing/2014/main" id="{6F0C8581-36DD-483D-B39B-8B5F6096C2EB}"/>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spTree>
    <p:extLst>
      <p:ext uri="{BB962C8B-B14F-4D97-AF65-F5344CB8AC3E}">
        <p14:creationId xmlns:p14="http://schemas.microsoft.com/office/powerpoint/2010/main" val="291717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7"/>
                                        </p:tgtEl>
                                        <p:attrNameLst>
                                          <p:attrName>style.visibility</p:attrName>
                                        </p:attrNameLst>
                                      </p:cBhvr>
                                      <p:to>
                                        <p:strVal val="visible"/>
                                      </p:to>
                                    </p:set>
                                    <p:animEffect transition="in" filter="fade">
                                      <p:cBhvr>
                                        <p:cTn id="11" dur="500"/>
                                        <p:tgtEl>
                                          <p:spTgt spid="15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fade">
                                      <p:cBhvr>
                                        <p:cTn id="14" dur="500"/>
                                        <p:tgtEl>
                                          <p:spTgt spid="18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fade">
                                      <p:cBhvr>
                                        <p:cTn id="17" dur="500"/>
                                        <p:tgtEl>
                                          <p:spTgt spid="1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2"/>
                                        </p:tgtEl>
                                        <p:attrNameLst>
                                          <p:attrName>style.visibility</p:attrName>
                                        </p:attrNameLst>
                                      </p:cBhvr>
                                      <p:to>
                                        <p:strVal val="visible"/>
                                      </p:to>
                                    </p:set>
                                    <p:animEffect transition="in" filter="fade">
                                      <p:cBhvr>
                                        <p:cTn id="20" dur="500"/>
                                        <p:tgtEl>
                                          <p:spTgt spid="18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fade">
                                      <p:cBhvr>
                                        <p:cTn id="23" dur="500"/>
                                        <p:tgtEl>
                                          <p:spTgt spid="15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fade">
                                      <p:cBhvr>
                                        <p:cTn id="28" dur="500"/>
                                        <p:tgtEl>
                                          <p:spTgt spid="183"/>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nodeType="withEffect">
                                  <p:stCondLst>
                                    <p:cond delay="0"/>
                                  </p:stCondLst>
                                  <p:childTnLst>
                                    <p:set>
                                      <p:cBhvr>
                                        <p:cTn id="33" dur="1" fill="hold">
                                          <p:stCondLst>
                                            <p:cond delay="0"/>
                                          </p:stCondLst>
                                        </p:cTn>
                                        <p:tgtEl>
                                          <p:spTgt spid="184"/>
                                        </p:tgtEl>
                                        <p:attrNameLst>
                                          <p:attrName>style.visibility</p:attrName>
                                        </p:attrNameLst>
                                      </p:cBhvr>
                                      <p:to>
                                        <p:strVal val="visible"/>
                                      </p:to>
                                    </p:set>
                                    <p:animEffect transition="in" filter="fade">
                                      <p:cBhvr>
                                        <p:cTn id="34" dur="500"/>
                                        <p:tgtEl>
                                          <p:spTgt spid="184"/>
                                        </p:tgtEl>
                                      </p:cBhvr>
                                    </p:animEffect>
                                  </p:childTnLst>
                                </p:cTn>
                              </p:par>
                              <p:par>
                                <p:cTn id="35" presetID="10"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500"/>
                                        <p:tgtEl>
                                          <p:spTgt spid="187"/>
                                        </p:tgtEl>
                                      </p:cBhvr>
                                    </p:animEffect>
                                  </p:childTnLst>
                                </p:cTn>
                              </p:par>
                              <p:par>
                                <p:cTn id="38" presetID="10" presetClass="entr" presetSubtype="0" fill="hold" nodeType="withEffect">
                                  <p:stCondLst>
                                    <p:cond delay="0"/>
                                  </p:stCondLst>
                                  <p:childTnLst>
                                    <p:set>
                                      <p:cBhvr>
                                        <p:cTn id="39" dur="1" fill="hold">
                                          <p:stCondLst>
                                            <p:cond delay="0"/>
                                          </p:stCondLst>
                                        </p:cTn>
                                        <p:tgtEl>
                                          <p:spTgt spid="195"/>
                                        </p:tgtEl>
                                        <p:attrNameLst>
                                          <p:attrName>style.visibility</p:attrName>
                                        </p:attrNameLst>
                                      </p:cBhvr>
                                      <p:to>
                                        <p:strVal val="visible"/>
                                      </p:to>
                                    </p:set>
                                    <p:animEffect transition="in" filter="fade">
                                      <p:cBhvr>
                                        <p:cTn id="40"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5" grpId="0" animBg="1"/>
      <p:bldP spid="156" grpId="0" animBg="1"/>
      <p:bldP spid="157" grpId="0" animBg="1"/>
      <p:bldP spid="181" grpId="0" animBg="1"/>
      <p:bldP spid="18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Jeffrey\AppData\Local\Microsoft\Windows\Temporary Internet Files\Content.IE5\Z5GQZJYD\MC900432569[1].png">
            <a:extLst>
              <a:ext uri="{FF2B5EF4-FFF2-40B4-BE49-F238E27FC236}">
                <a16:creationId xmlns:a16="http://schemas.microsoft.com/office/drawing/2014/main" id="{A248CD64-333A-4BDE-B193-E2DCD6F689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5271" y="3810057"/>
            <a:ext cx="1662926" cy="166292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568453FB-BA86-4F5E-9DA7-3F472A043185}"/>
              </a:ext>
            </a:extLst>
          </p:cNvPr>
          <p:cNvCxnSpPr>
            <a:cxnSpLocks/>
            <a:stCxn id="25" idx="3"/>
          </p:cNvCxnSpPr>
          <p:nvPr/>
        </p:nvCxnSpPr>
        <p:spPr>
          <a:xfrm>
            <a:off x="2218197" y="4641521"/>
            <a:ext cx="1555635"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A75CE41-1075-45A5-8EE8-40890872E2A4}"/>
              </a:ext>
            </a:extLst>
          </p:cNvPr>
          <p:cNvSpPr txBox="1"/>
          <p:nvPr/>
        </p:nvSpPr>
        <p:spPr>
          <a:xfrm>
            <a:off x="5994273" y="1949358"/>
            <a:ext cx="5378549" cy="1045482"/>
          </a:xfrm>
          <a:prstGeom prst="rect">
            <a:avLst/>
          </a:prstGeom>
          <a:noFill/>
        </p:spPr>
        <p:txBody>
          <a:bodyPr wrap="square" rtlCol="0">
            <a:spAutoFit/>
          </a:bodyPr>
          <a:lstStyle/>
          <a:p>
            <a:pPr algn="ctr" defTabSz="856961">
              <a:defRPr/>
            </a:pPr>
            <a:r>
              <a:rPr lang="en-US" sz="2353" dirty="0">
                <a:gradFill>
                  <a:gsLst>
                    <a:gs pos="12097">
                      <a:schemeClr val="tx1"/>
                    </a:gs>
                    <a:gs pos="34000">
                      <a:schemeClr val="tx1"/>
                    </a:gs>
                  </a:gsLst>
                  <a:lin ang="5400000" scaled="0"/>
                </a:gradFill>
              </a:rPr>
              <a:t>A Cluster supports 1,000s of nodes is self repairing, and scales-in and out</a:t>
            </a:r>
          </a:p>
          <a:p>
            <a:pPr algn="ctr" defTabSz="856961">
              <a:defRPr/>
            </a:pPr>
            <a:endParaRPr lang="en-US" sz="1500" kern="0" dirty="0">
              <a:gradFill>
                <a:gsLst>
                  <a:gs pos="12097">
                    <a:schemeClr val="tx1"/>
                  </a:gs>
                  <a:gs pos="34000">
                    <a:schemeClr val="tx1"/>
                  </a:gs>
                </a:gsLst>
                <a:lin ang="5400000" scaled="0"/>
              </a:gradFill>
              <a:latin typeface="Segoe UI" panose="020B0502040204020203" pitchFamily="34" charset="0"/>
              <a:cs typeface="Segoe UI" panose="020B0502040204020203" pitchFamily="34" charset="0"/>
            </a:endParaRPr>
          </a:p>
        </p:txBody>
      </p:sp>
      <p:cxnSp>
        <p:nvCxnSpPr>
          <p:cNvPr id="28" name="Straight Arrow Connector 27">
            <a:extLst>
              <a:ext uri="{FF2B5EF4-FFF2-40B4-BE49-F238E27FC236}">
                <a16:creationId xmlns:a16="http://schemas.microsoft.com/office/drawing/2014/main" id="{3FAD9E11-29A3-4363-9DAD-C0844578005E}"/>
              </a:ext>
            </a:extLst>
          </p:cNvPr>
          <p:cNvCxnSpPr>
            <a:cxnSpLocks/>
          </p:cNvCxnSpPr>
          <p:nvPr/>
        </p:nvCxnSpPr>
        <p:spPr>
          <a:xfrm>
            <a:off x="5124873" y="4641520"/>
            <a:ext cx="747021"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1072E70-6E24-432E-A177-E9EB6A086353}"/>
              </a:ext>
            </a:extLst>
          </p:cNvPr>
          <p:cNvGrpSpPr/>
          <p:nvPr/>
        </p:nvGrpSpPr>
        <p:grpSpPr>
          <a:xfrm>
            <a:off x="5994273" y="3971459"/>
            <a:ext cx="1670702" cy="1970034"/>
            <a:chOff x="6114470" y="4050598"/>
            <a:chExt cx="1704203" cy="2009537"/>
          </a:xfrm>
        </p:grpSpPr>
        <p:pic>
          <p:nvPicPr>
            <p:cNvPr id="30" name="Graphic 29">
              <a:extLst>
                <a:ext uri="{FF2B5EF4-FFF2-40B4-BE49-F238E27FC236}">
                  <a16:creationId xmlns:a16="http://schemas.microsoft.com/office/drawing/2014/main" id="{8BB1EF8D-44EB-4CA9-BE08-FB9565140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4470" y="4050598"/>
              <a:ext cx="1452716" cy="1452716"/>
            </a:xfrm>
            <a:prstGeom prst="rect">
              <a:avLst/>
            </a:prstGeom>
          </p:spPr>
        </p:pic>
        <p:sp>
          <p:nvSpPr>
            <p:cNvPr id="31" name="TextBox 30">
              <a:extLst>
                <a:ext uri="{FF2B5EF4-FFF2-40B4-BE49-F238E27FC236}">
                  <a16:creationId xmlns:a16="http://schemas.microsoft.com/office/drawing/2014/main" id="{4CD54EB0-F78A-43B3-B79B-A179DE9D5A5C}"/>
                </a:ext>
              </a:extLst>
            </p:cNvPr>
            <p:cNvSpPr txBox="1"/>
            <p:nvPr/>
          </p:nvSpPr>
          <p:spPr>
            <a:xfrm>
              <a:off x="6218473" y="5543070"/>
              <a:ext cx="16002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VM Scale set</a:t>
              </a:r>
            </a:p>
          </p:txBody>
        </p:sp>
      </p:grpSp>
      <p:grpSp>
        <p:nvGrpSpPr>
          <p:cNvPr id="32" name="Group 31">
            <a:extLst>
              <a:ext uri="{FF2B5EF4-FFF2-40B4-BE49-F238E27FC236}">
                <a16:creationId xmlns:a16="http://schemas.microsoft.com/office/drawing/2014/main" id="{C926D479-E09E-43C0-8A23-FC0F2C331695}"/>
              </a:ext>
            </a:extLst>
          </p:cNvPr>
          <p:cNvGrpSpPr/>
          <p:nvPr/>
        </p:nvGrpSpPr>
        <p:grpSpPr>
          <a:xfrm>
            <a:off x="7835990" y="4010433"/>
            <a:ext cx="1796668" cy="1969450"/>
            <a:chOff x="7993117" y="4090354"/>
            <a:chExt cx="1832695" cy="2008942"/>
          </a:xfrm>
        </p:grpSpPr>
        <p:pic>
          <p:nvPicPr>
            <p:cNvPr id="33" name="Graphic 32">
              <a:extLst>
                <a:ext uri="{FF2B5EF4-FFF2-40B4-BE49-F238E27FC236}">
                  <a16:creationId xmlns:a16="http://schemas.microsoft.com/office/drawing/2014/main" id="{DB2417C2-8E85-4650-8E1F-3FDB881908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3117" y="4090354"/>
              <a:ext cx="1452716" cy="1452716"/>
            </a:xfrm>
            <a:prstGeom prst="rect">
              <a:avLst/>
            </a:prstGeom>
          </p:spPr>
        </p:pic>
        <p:sp>
          <p:nvSpPr>
            <p:cNvPr id="34" name="TextBox 33">
              <a:extLst>
                <a:ext uri="{FF2B5EF4-FFF2-40B4-BE49-F238E27FC236}">
                  <a16:creationId xmlns:a16="http://schemas.microsoft.com/office/drawing/2014/main" id="{56FB0A40-0832-4F26-9E77-01C98FF4A50C}"/>
                </a:ext>
              </a:extLst>
            </p:cNvPr>
            <p:cNvSpPr txBox="1"/>
            <p:nvPr/>
          </p:nvSpPr>
          <p:spPr>
            <a:xfrm>
              <a:off x="8225612" y="5582231"/>
              <a:ext cx="16002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VM Scale set</a:t>
              </a:r>
            </a:p>
          </p:txBody>
        </p:sp>
      </p:grpSp>
      <p:grpSp>
        <p:nvGrpSpPr>
          <p:cNvPr id="35" name="Group 34">
            <a:extLst>
              <a:ext uri="{FF2B5EF4-FFF2-40B4-BE49-F238E27FC236}">
                <a16:creationId xmlns:a16="http://schemas.microsoft.com/office/drawing/2014/main" id="{B3C84E1A-7603-4446-B449-7CEE64AD0437}"/>
              </a:ext>
            </a:extLst>
          </p:cNvPr>
          <p:cNvGrpSpPr/>
          <p:nvPr/>
        </p:nvGrpSpPr>
        <p:grpSpPr>
          <a:xfrm>
            <a:off x="9602178" y="4010434"/>
            <a:ext cx="1798692" cy="1969449"/>
            <a:chOff x="9794721" y="4090354"/>
            <a:chExt cx="1834760" cy="2008941"/>
          </a:xfrm>
        </p:grpSpPr>
        <p:pic>
          <p:nvPicPr>
            <p:cNvPr id="36" name="Graphic 35">
              <a:extLst>
                <a:ext uri="{FF2B5EF4-FFF2-40B4-BE49-F238E27FC236}">
                  <a16:creationId xmlns:a16="http://schemas.microsoft.com/office/drawing/2014/main" id="{D078C03D-B69B-46CE-A968-329358C7F8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4721" y="4090354"/>
              <a:ext cx="1452716" cy="1452716"/>
            </a:xfrm>
            <a:prstGeom prst="rect">
              <a:avLst/>
            </a:prstGeom>
          </p:spPr>
        </p:pic>
        <p:sp>
          <p:nvSpPr>
            <p:cNvPr id="37" name="TextBox 36">
              <a:extLst>
                <a:ext uri="{FF2B5EF4-FFF2-40B4-BE49-F238E27FC236}">
                  <a16:creationId xmlns:a16="http://schemas.microsoft.com/office/drawing/2014/main" id="{860D6D99-78F9-430F-83EB-2729B93D979A}"/>
                </a:ext>
              </a:extLst>
            </p:cNvPr>
            <p:cNvSpPr txBox="1"/>
            <p:nvPr/>
          </p:nvSpPr>
          <p:spPr>
            <a:xfrm>
              <a:off x="10029281" y="5582230"/>
              <a:ext cx="16002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VM Scale set</a:t>
              </a:r>
            </a:p>
          </p:txBody>
        </p:sp>
      </p:grpSp>
      <p:grpSp>
        <p:nvGrpSpPr>
          <p:cNvPr id="38" name="Group 37">
            <a:extLst>
              <a:ext uri="{FF2B5EF4-FFF2-40B4-BE49-F238E27FC236}">
                <a16:creationId xmlns:a16="http://schemas.microsoft.com/office/drawing/2014/main" id="{621B7411-0612-4768-8E82-B4FE8D0281BC}"/>
              </a:ext>
            </a:extLst>
          </p:cNvPr>
          <p:cNvGrpSpPr/>
          <p:nvPr/>
        </p:nvGrpSpPr>
        <p:grpSpPr>
          <a:xfrm>
            <a:off x="3684766" y="4079263"/>
            <a:ext cx="1735503" cy="1754319"/>
            <a:chOff x="3758652" y="4160564"/>
            <a:chExt cx="1770303" cy="1789497"/>
          </a:xfrm>
        </p:grpSpPr>
        <p:pic>
          <p:nvPicPr>
            <p:cNvPr id="39" name="Picture 38">
              <a:extLst>
                <a:ext uri="{FF2B5EF4-FFF2-40B4-BE49-F238E27FC236}">
                  <a16:creationId xmlns:a16="http://schemas.microsoft.com/office/drawing/2014/main" id="{AB8AD684-9184-4504-A38C-AA8319A70A6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28176" y="4160564"/>
              <a:ext cx="1147061" cy="1147061"/>
            </a:xfrm>
            <a:prstGeom prst="rect">
              <a:avLst/>
            </a:prstGeom>
          </p:spPr>
        </p:pic>
        <p:sp>
          <p:nvSpPr>
            <p:cNvPr id="40" name="TextBox 39">
              <a:extLst>
                <a:ext uri="{FF2B5EF4-FFF2-40B4-BE49-F238E27FC236}">
                  <a16:creationId xmlns:a16="http://schemas.microsoft.com/office/drawing/2014/main" id="{563486E5-203E-4624-BE4D-A6F1319DEF24}"/>
                </a:ext>
              </a:extLst>
            </p:cNvPr>
            <p:cNvSpPr txBox="1"/>
            <p:nvPr/>
          </p:nvSpPr>
          <p:spPr>
            <a:xfrm>
              <a:off x="3758652" y="5432996"/>
              <a:ext cx="1770303"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Load Balancer</a:t>
              </a:r>
            </a:p>
          </p:txBody>
        </p:sp>
      </p:grpSp>
      <p:grpSp>
        <p:nvGrpSpPr>
          <p:cNvPr id="41" name="Group 40">
            <a:extLst>
              <a:ext uri="{FF2B5EF4-FFF2-40B4-BE49-F238E27FC236}">
                <a16:creationId xmlns:a16="http://schemas.microsoft.com/office/drawing/2014/main" id="{D59949C2-9EC8-4052-A739-C4EA0D54ED19}"/>
              </a:ext>
            </a:extLst>
          </p:cNvPr>
          <p:cNvGrpSpPr/>
          <p:nvPr/>
        </p:nvGrpSpPr>
        <p:grpSpPr>
          <a:xfrm>
            <a:off x="7193372" y="1120894"/>
            <a:ext cx="3309828" cy="615522"/>
            <a:chOff x="5688232" y="1634949"/>
            <a:chExt cx="3376197" cy="627864"/>
          </a:xfrm>
        </p:grpSpPr>
        <p:pic>
          <p:nvPicPr>
            <p:cNvPr id="42" name="Picture 41">
              <a:extLst>
                <a:ext uri="{FF2B5EF4-FFF2-40B4-BE49-F238E27FC236}">
                  <a16:creationId xmlns:a16="http://schemas.microsoft.com/office/drawing/2014/main" id="{B4E4663D-468D-42D4-A322-E063B2BC8E4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8232" y="1729841"/>
              <a:ext cx="355516" cy="355516"/>
            </a:xfrm>
            <a:prstGeom prst="rect">
              <a:avLst/>
            </a:prstGeom>
          </p:spPr>
        </p:pic>
        <p:sp>
          <p:nvSpPr>
            <p:cNvPr id="43" name="TextBox 42">
              <a:extLst>
                <a:ext uri="{FF2B5EF4-FFF2-40B4-BE49-F238E27FC236}">
                  <a16:creationId xmlns:a16="http://schemas.microsoft.com/office/drawing/2014/main" id="{3DEF5F88-0547-4666-9291-1D11164ABAE8}"/>
                </a:ext>
              </a:extLst>
            </p:cNvPr>
            <p:cNvSpPr txBox="1"/>
            <p:nvPr/>
          </p:nvSpPr>
          <p:spPr>
            <a:xfrm>
              <a:off x="5941073" y="1634949"/>
              <a:ext cx="3123356" cy="627864"/>
            </a:xfrm>
            <a:prstGeom prst="rect">
              <a:avLst/>
            </a:prstGeom>
            <a:noFill/>
            <a:effectLst/>
          </p:spPr>
          <p:txBody>
            <a:bodyPr wrap="none" lIns="179285" tIns="143428" rIns="179285" bIns="143428" rtlCol="0">
              <a:spAutoFit/>
            </a:bodyPr>
            <a:lstStyle/>
            <a:p>
              <a:pPr>
                <a:lnSpc>
                  <a:spcPct val="90000"/>
                </a:lnSpc>
                <a:spcAft>
                  <a:spcPts val="588"/>
                </a:spcAft>
                <a:defRPr/>
              </a:pPr>
              <a:r>
                <a:rPr lang="en-US" sz="2353" dirty="0">
                  <a:gradFill>
                    <a:gsLst>
                      <a:gs pos="1250">
                        <a:schemeClr val="accent5"/>
                      </a:gs>
                      <a:gs pos="100000">
                        <a:schemeClr val="accent5"/>
                      </a:gs>
                    </a:gsLst>
                    <a:lin ang="5400000" scaled="0"/>
                  </a:gradFill>
                  <a:latin typeface="Segoe UI Semilight"/>
                </a:rPr>
                <a:t>Service Fabric cluster</a:t>
              </a:r>
            </a:p>
          </p:txBody>
        </p:sp>
      </p:grpSp>
      <p:sp>
        <p:nvSpPr>
          <p:cNvPr id="44" name="Rectangle 43">
            <a:extLst>
              <a:ext uri="{FF2B5EF4-FFF2-40B4-BE49-F238E27FC236}">
                <a16:creationId xmlns:a16="http://schemas.microsoft.com/office/drawing/2014/main" id="{6312E48A-CDA8-4799-BA9B-3AF0F1EF4ABA}"/>
              </a:ext>
            </a:extLst>
          </p:cNvPr>
          <p:cNvSpPr/>
          <p:nvPr/>
        </p:nvSpPr>
        <p:spPr bwMode="auto">
          <a:xfrm>
            <a:off x="5445523" y="1775390"/>
            <a:ext cx="6154817" cy="4688000"/>
          </a:xfrm>
          <a:prstGeom prst="rect">
            <a:avLst/>
          </a:prstGeom>
          <a:noFill/>
          <a:ln w="38100" cap="flat" cmpd="sng" algn="ctr">
            <a:solidFill>
              <a:srgbClr val="FF8C00"/>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8C00"/>
              </a:soli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E9B2F95D-1375-4DE6-A543-A8EF2143DD33}"/>
              </a:ext>
            </a:extLst>
          </p:cNvPr>
          <p:cNvSpPr>
            <a:spLocks noGrp="1"/>
          </p:cNvSpPr>
          <p:nvPr>
            <p:ph type="title"/>
          </p:nvPr>
        </p:nvSpPr>
        <p:spPr/>
        <p:txBody>
          <a:bodyPr/>
          <a:lstStyle/>
          <a:p>
            <a:r>
              <a:rPr lang="en-US" dirty="0"/>
              <a:t>Service Fabric Managed Clusters in Azure</a:t>
            </a:r>
          </a:p>
        </p:txBody>
      </p:sp>
    </p:spTree>
    <p:extLst>
      <p:ext uri="{BB962C8B-B14F-4D97-AF65-F5344CB8AC3E}">
        <p14:creationId xmlns:p14="http://schemas.microsoft.com/office/powerpoint/2010/main" val="177446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5542922" y="3552707"/>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#1</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26" name="Rectangle 25"/>
          <p:cNvSpPr/>
          <p:nvPr/>
        </p:nvSpPr>
        <p:spPr>
          <a:xfrm>
            <a:off x="5701441" y="3946089"/>
            <a:ext cx="1659237"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28" name="Rectangle 27"/>
          <p:cNvSpPr/>
          <p:nvPr/>
        </p:nvSpPr>
        <p:spPr>
          <a:xfrm>
            <a:off x="5695148" y="4368941"/>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sp>
        <p:nvSpPr>
          <p:cNvPr id="42" name="Rectangle 41"/>
          <p:cNvSpPr/>
          <p:nvPr/>
        </p:nvSpPr>
        <p:spPr bwMode="auto">
          <a:xfrm>
            <a:off x="6798474" y="1961781"/>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#2</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44" name="Rectangle 43"/>
          <p:cNvSpPr/>
          <p:nvPr/>
        </p:nvSpPr>
        <p:spPr>
          <a:xfrm>
            <a:off x="6956993" y="2355163"/>
            <a:ext cx="1656862"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46" name="Rectangle 45"/>
          <p:cNvSpPr/>
          <p:nvPr/>
        </p:nvSpPr>
        <p:spPr>
          <a:xfrm>
            <a:off x="6950698" y="2764092"/>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sp>
        <p:nvSpPr>
          <p:cNvPr id="50" name="Rectangle 49"/>
          <p:cNvSpPr/>
          <p:nvPr/>
        </p:nvSpPr>
        <p:spPr bwMode="auto">
          <a:xfrm>
            <a:off x="9246366" y="2684749"/>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#3</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52" name="Rectangle 51"/>
          <p:cNvSpPr/>
          <p:nvPr/>
        </p:nvSpPr>
        <p:spPr>
          <a:xfrm>
            <a:off x="9419943" y="3088063"/>
            <a:ext cx="1644179"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53" name="Rectangle 52"/>
          <p:cNvSpPr/>
          <p:nvPr/>
        </p:nvSpPr>
        <p:spPr>
          <a:xfrm>
            <a:off x="9398591" y="3500984"/>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sp>
        <p:nvSpPr>
          <p:cNvPr id="57" name="Rectangle 56"/>
          <p:cNvSpPr/>
          <p:nvPr/>
        </p:nvSpPr>
        <p:spPr bwMode="auto">
          <a:xfrm>
            <a:off x="9261424" y="4154713"/>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#4</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58" name="Rectangle 57"/>
          <p:cNvSpPr/>
          <p:nvPr/>
        </p:nvSpPr>
        <p:spPr>
          <a:xfrm>
            <a:off x="9419943" y="4544848"/>
            <a:ext cx="1659237"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60" name="Rectangle 59"/>
          <p:cNvSpPr/>
          <p:nvPr/>
        </p:nvSpPr>
        <p:spPr>
          <a:xfrm>
            <a:off x="9413650" y="4970949"/>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sp>
        <p:nvSpPr>
          <p:cNvPr id="64" name="Rectangle 63"/>
          <p:cNvSpPr/>
          <p:nvPr/>
        </p:nvSpPr>
        <p:spPr bwMode="auto">
          <a:xfrm>
            <a:off x="6796100" y="5095317"/>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#5</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65" name="Rectangle 64"/>
          <p:cNvSpPr/>
          <p:nvPr/>
        </p:nvSpPr>
        <p:spPr>
          <a:xfrm>
            <a:off x="6954619" y="5488699"/>
            <a:ext cx="1659235"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67" name="Rectangle 66"/>
          <p:cNvSpPr/>
          <p:nvPr/>
        </p:nvSpPr>
        <p:spPr>
          <a:xfrm>
            <a:off x="6948326" y="5911550"/>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cxnSp>
        <p:nvCxnSpPr>
          <p:cNvPr id="97" name="Elbow Connector 96"/>
          <p:cNvCxnSpPr>
            <a:stCxn id="44" idx="3"/>
            <a:endCxn id="52" idx="1"/>
          </p:cNvCxnSpPr>
          <p:nvPr/>
        </p:nvCxnSpPr>
        <p:spPr>
          <a:xfrm>
            <a:off x="8613856" y="2517149"/>
            <a:ext cx="806088" cy="732900"/>
          </a:xfrm>
          <a:prstGeom prst="bentConnector3">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064120" y="3250049"/>
            <a:ext cx="15060" cy="1456785"/>
          </a:xfrm>
          <a:prstGeom prst="bentConnector3">
            <a:avLst>
              <a:gd name="adj1" fmla="val 2139208"/>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613854" y="4706834"/>
            <a:ext cx="806089" cy="943851"/>
          </a:xfrm>
          <a:prstGeom prst="bentConnector3">
            <a:avLst>
              <a:gd name="adj1" fmla="val 50000"/>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6954619" y="4108075"/>
            <a:ext cx="406059" cy="1542610"/>
          </a:xfrm>
          <a:prstGeom prst="bentConnector5">
            <a:avLst>
              <a:gd name="adj1" fmla="val -55191"/>
              <a:gd name="adj2" fmla="val 50000"/>
              <a:gd name="adj3" fmla="val 155191"/>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6956992" y="2517149"/>
            <a:ext cx="403685" cy="1590926"/>
          </a:xfrm>
          <a:prstGeom prst="bentConnector5">
            <a:avLst>
              <a:gd name="adj1" fmla="val -55515"/>
              <a:gd name="adj2" fmla="val 50000"/>
              <a:gd name="adj3" fmla="val 155515"/>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endCxn id="26" idx="1"/>
          </p:cNvCxnSpPr>
          <p:nvPr/>
        </p:nvCxnSpPr>
        <p:spPr>
          <a:xfrm flipV="1">
            <a:off x="4975469" y="4108074"/>
            <a:ext cx="725972" cy="42285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5271" y="3810057"/>
            <a:ext cx="1662926" cy="1662926"/>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cxnSpLocks/>
            <a:stCxn id="127" idx="3"/>
          </p:cNvCxnSpPr>
          <p:nvPr/>
        </p:nvCxnSpPr>
        <p:spPr>
          <a:xfrm>
            <a:off x="2218197" y="4641521"/>
            <a:ext cx="1555635"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1786705" y="3442525"/>
            <a:ext cx="1665531" cy="530492"/>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b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r>
              <a:rPr lang="en-US" sz="1594"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(Port: 19080)</a:t>
            </a:r>
          </a:p>
        </p:txBody>
      </p:sp>
      <p:sp>
        <p:nvSpPr>
          <p:cNvPr id="134" name="Rectangle 133"/>
          <p:cNvSpPr/>
          <p:nvPr/>
        </p:nvSpPr>
        <p:spPr>
          <a:xfrm>
            <a:off x="1786705" y="5277248"/>
            <a:ext cx="1665531" cy="535423"/>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Web Request</a:t>
            </a:r>
            <a:b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r>
              <a:rPr lang="en-US" sz="1594"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Port: 80</a:t>
            </a:r>
          </a:p>
        </p:txBody>
      </p:sp>
      <p:cxnSp>
        <p:nvCxnSpPr>
          <p:cNvPr id="135" name="Straight Arrow Connector 134"/>
          <p:cNvCxnSpPr>
            <a:cxnSpLocks/>
            <a:endCxn id="67" idx="1"/>
          </p:cNvCxnSpPr>
          <p:nvPr/>
        </p:nvCxnSpPr>
        <p:spPr>
          <a:xfrm>
            <a:off x="4975470" y="4774068"/>
            <a:ext cx="1972857" cy="129946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01EF38B-FFFA-482A-92A0-BD6E29436AF9}"/>
              </a:ext>
            </a:extLst>
          </p:cNvPr>
          <p:cNvSpPr/>
          <p:nvPr/>
        </p:nvSpPr>
        <p:spPr bwMode="auto">
          <a:xfrm>
            <a:off x="5445523" y="1775390"/>
            <a:ext cx="6154817" cy="4688000"/>
          </a:xfrm>
          <a:prstGeom prst="rect">
            <a:avLst/>
          </a:prstGeom>
          <a:noFill/>
          <a:ln w="381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FF8C00"/>
              </a:solidFill>
              <a:latin typeface="Segoe UI Semilight"/>
              <a:ea typeface="Segoe UI" pitchFamily="34" charset="0"/>
              <a:cs typeface="Segoe UI" pitchFamily="34" charset="0"/>
            </a:endParaRPr>
          </a:p>
        </p:txBody>
      </p:sp>
      <p:grpSp>
        <p:nvGrpSpPr>
          <p:cNvPr id="41" name="Group 40">
            <a:extLst>
              <a:ext uri="{FF2B5EF4-FFF2-40B4-BE49-F238E27FC236}">
                <a16:creationId xmlns:a16="http://schemas.microsoft.com/office/drawing/2014/main" id="{A6CDCC04-37FD-4003-BB0C-AD66835C5044}"/>
              </a:ext>
            </a:extLst>
          </p:cNvPr>
          <p:cNvGrpSpPr/>
          <p:nvPr/>
        </p:nvGrpSpPr>
        <p:grpSpPr>
          <a:xfrm>
            <a:off x="3684766" y="4079263"/>
            <a:ext cx="1735503" cy="1754319"/>
            <a:chOff x="3758652" y="4160564"/>
            <a:chExt cx="1770303" cy="1789497"/>
          </a:xfrm>
        </p:grpSpPr>
        <p:pic>
          <p:nvPicPr>
            <p:cNvPr id="43" name="Picture 42">
              <a:extLst>
                <a:ext uri="{FF2B5EF4-FFF2-40B4-BE49-F238E27FC236}">
                  <a16:creationId xmlns:a16="http://schemas.microsoft.com/office/drawing/2014/main" id="{3ED24B7A-523C-4AA1-97BE-CDAA5487263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8176" y="4160564"/>
              <a:ext cx="1147061" cy="1147061"/>
            </a:xfrm>
            <a:prstGeom prst="rect">
              <a:avLst/>
            </a:prstGeom>
          </p:spPr>
        </p:pic>
        <p:sp>
          <p:nvSpPr>
            <p:cNvPr id="45" name="TextBox 44">
              <a:extLst>
                <a:ext uri="{FF2B5EF4-FFF2-40B4-BE49-F238E27FC236}">
                  <a16:creationId xmlns:a16="http://schemas.microsoft.com/office/drawing/2014/main" id="{4D5DA140-A3FE-413D-A89B-B7D5F23479AC}"/>
                </a:ext>
              </a:extLst>
            </p:cNvPr>
            <p:cNvSpPr txBox="1"/>
            <p:nvPr/>
          </p:nvSpPr>
          <p:spPr>
            <a:xfrm>
              <a:off x="3758652" y="5432996"/>
              <a:ext cx="1770303"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Load Balancer</a:t>
              </a:r>
            </a:p>
          </p:txBody>
        </p:sp>
      </p:grpSp>
      <p:grpSp>
        <p:nvGrpSpPr>
          <p:cNvPr id="36" name="Group 35">
            <a:extLst>
              <a:ext uri="{FF2B5EF4-FFF2-40B4-BE49-F238E27FC236}">
                <a16:creationId xmlns:a16="http://schemas.microsoft.com/office/drawing/2014/main" id="{65250FC0-C80F-4F85-8854-203E49626F55}"/>
              </a:ext>
            </a:extLst>
          </p:cNvPr>
          <p:cNvGrpSpPr/>
          <p:nvPr/>
        </p:nvGrpSpPr>
        <p:grpSpPr>
          <a:xfrm>
            <a:off x="7193372" y="1120894"/>
            <a:ext cx="3309828" cy="615522"/>
            <a:chOff x="5688232" y="1634949"/>
            <a:chExt cx="3376197" cy="627864"/>
          </a:xfrm>
        </p:grpSpPr>
        <p:pic>
          <p:nvPicPr>
            <p:cNvPr id="47" name="Picture 46">
              <a:extLst>
                <a:ext uri="{FF2B5EF4-FFF2-40B4-BE49-F238E27FC236}">
                  <a16:creationId xmlns:a16="http://schemas.microsoft.com/office/drawing/2014/main" id="{28B95AC6-B3D2-48D8-9BB7-A947F5853A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88232" y="1729841"/>
              <a:ext cx="355516" cy="355516"/>
            </a:xfrm>
            <a:prstGeom prst="rect">
              <a:avLst/>
            </a:prstGeom>
          </p:spPr>
        </p:pic>
        <p:sp>
          <p:nvSpPr>
            <p:cNvPr id="48" name="TextBox 47">
              <a:extLst>
                <a:ext uri="{FF2B5EF4-FFF2-40B4-BE49-F238E27FC236}">
                  <a16:creationId xmlns:a16="http://schemas.microsoft.com/office/drawing/2014/main" id="{77DE5267-1EBE-4B3F-8F42-D9C7C9509530}"/>
                </a:ext>
              </a:extLst>
            </p:cNvPr>
            <p:cNvSpPr txBox="1"/>
            <p:nvPr/>
          </p:nvSpPr>
          <p:spPr>
            <a:xfrm>
              <a:off x="5941073" y="1634949"/>
              <a:ext cx="3123356" cy="627864"/>
            </a:xfrm>
            <a:prstGeom prst="rect">
              <a:avLst/>
            </a:prstGeom>
            <a:noFill/>
            <a:effectLst/>
          </p:spPr>
          <p:txBody>
            <a:bodyPr wrap="none" lIns="179285" tIns="143428" rIns="179285" bIns="143428" rtlCol="0">
              <a:spAutoFit/>
            </a:bodyPr>
            <a:lstStyle/>
            <a:p>
              <a:pPr>
                <a:lnSpc>
                  <a:spcPct val="90000"/>
                </a:lnSpc>
                <a:spcAft>
                  <a:spcPts val="588"/>
                </a:spcAft>
                <a:defRPr/>
              </a:pPr>
              <a:r>
                <a:rPr lang="en-US" sz="2353" dirty="0">
                  <a:gradFill>
                    <a:gsLst>
                      <a:gs pos="1250">
                        <a:schemeClr val="accent5"/>
                      </a:gs>
                      <a:gs pos="100000">
                        <a:schemeClr val="accent5"/>
                      </a:gs>
                    </a:gsLst>
                    <a:lin ang="5400000" scaled="0"/>
                  </a:gradFill>
                  <a:latin typeface="Segoe UI Semilight"/>
                </a:rPr>
                <a:t>Service Fabric cluster</a:t>
              </a:r>
            </a:p>
          </p:txBody>
        </p:sp>
      </p:grpSp>
      <p:sp>
        <p:nvSpPr>
          <p:cNvPr id="4" name="Title 3">
            <a:extLst>
              <a:ext uri="{FF2B5EF4-FFF2-40B4-BE49-F238E27FC236}">
                <a16:creationId xmlns:a16="http://schemas.microsoft.com/office/drawing/2014/main" id="{0D82C443-6DB7-4EA1-AA03-16C7B19F78F4}"/>
              </a:ext>
            </a:extLst>
          </p:cNvPr>
          <p:cNvSpPr>
            <a:spLocks noGrp="1"/>
          </p:cNvSpPr>
          <p:nvPr>
            <p:ph type="title"/>
          </p:nvPr>
        </p:nvSpPr>
        <p:spPr/>
        <p:txBody>
          <a:bodyPr/>
          <a:lstStyle/>
          <a:p>
            <a:r>
              <a:rPr lang="en-US" dirty="0"/>
              <a:t>Service Fabric Managed Clusters in Azure</a:t>
            </a:r>
          </a:p>
        </p:txBody>
      </p:sp>
    </p:spTree>
    <p:extLst>
      <p:ext uri="{BB962C8B-B14F-4D97-AF65-F5344CB8AC3E}">
        <p14:creationId xmlns:p14="http://schemas.microsoft.com/office/powerpoint/2010/main" val="221527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fade">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16"/>
                                        </p:tgtEl>
                                        <p:attrNameLst>
                                          <p:attrName>style.visibility</p:attrName>
                                        </p:attrNameLst>
                                      </p:cBhvr>
                                      <p:to>
                                        <p:strVal val="visible"/>
                                      </p:to>
                                    </p:set>
                                    <p:animEffect transition="in" filter="dissolve">
                                      <p:cBhvr>
                                        <p:cTn id="53" dur="500"/>
                                        <p:tgtEl>
                                          <p:spTgt spid="116"/>
                                        </p:tgtEl>
                                      </p:cBhvr>
                                    </p:animEffect>
                                  </p:childTnLst>
                                </p:cTn>
                              </p:par>
                            </p:childTnLst>
                          </p:cTn>
                        </p:par>
                        <p:par>
                          <p:cTn id="54" fill="hold">
                            <p:stCondLst>
                              <p:cond delay="500"/>
                            </p:stCondLst>
                            <p:childTnLst>
                              <p:par>
                                <p:cTn id="55" presetID="9" presetClass="entr" presetSubtype="0" fill="hold"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dissolve">
                                      <p:cBhvr>
                                        <p:cTn id="57" dur="500"/>
                                        <p:tgtEl>
                                          <p:spTgt spid="97"/>
                                        </p:tgtEl>
                                      </p:cBhvr>
                                    </p:animEffect>
                                  </p:childTnLst>
                                </p:cTn>
                              </p:par>
                            </p:childTnLst>
                          </p:cTn>
                        </p:par>
                        <p:par>
                          <p:cTn id="58" fill="hold">
                            <p:stCondLst>
                              <p:cond delay="1000"/>
                            </p:stCondLst>
                            <p:childTnLst>
                              <p:par>
                                <p:cTn id="59" presetID="9" presetClass="entr" presetSubtype="0" fill="hold"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dissolve">
                                      <p:cBhvr>
                                        <p:cTn id="61" dur="500"/>
                                        <p:tgtEl>
                                          <p:spTgt spid="106"/>
                                        </p:tgtEl>
                                      </p:cBhvr>
                                    </p:animEffect>
                                  </p:childTnLst>
                                </p:cTn>
                              </p:par>
                            </p:childTnLst>
                          </p:cTn>
                        </p:par>
                        <p:par>
                          <p:cTn id="62" fill="hold">
                            <p:stCondLst>
                              <p:cond delay="1500"/>
                            </p:stCondLst>
                            <p:childTnLst>
                              <p:par>
                                <p:cTn id="63" presetID="9" presetClass="entr" presetSubtype="0" fill="hold" nodeType="afterEffect">
                                  <p:stCondLst>
                                    <p:cond delay="0"/>
                                  </p:stCondLst>
                                  <p:childTnLst>
                                    <p:set>
                                      <p:cBhvr>
                                        <p:cTn id="64" dur="1" fill="hold">
                                          <p:stCondLst>
                                            <p:cond delay="0"/>
                                          </p:stCondLst>
                                        </p:cTn>
                                        <p:tgtEl>
                                          <p:spTgt spid="109"/>
                                        </p:tgtEl>
                                        <p:attrNameLst>
                                          <p:attrName>style.visibility</p:attrName>
                                        </p:attrNameLst>
                                      </p:cBhvr>
                                      <p:to>
                                        <p:strVal val="visible"/>
                                      </p:to>
                                    </p:set>
                                    <p:animEffect transition="in" filter="dissolve">
                                      <p:cBhvr>
                                        <p:cTn id="65" dur="500"/>
                                        <p:tgtEl>
                                          <p:spTgt spid="109"/>
                                        </p:tgtEl>
                                      </p:cBhvr>
                                    </p:animEffect>
                                  </p:childTnLst>
                                </p:cTn>
                              </p:par>
                            </p:childTnLst>
                          </p:cTn>
                        </p:par>
                        <p:par>
                          <p:cTn id="66" fill="hold">
                            <p:stCondLst>
                              <p:cond delay="2000"/>
                            </p:stCondLst>
                            <p:childTnLst>
                              <p:par>
                                <p:cTn id="67" presetID="9" presetClass="entr" presetSubtype="0" fill="hold" nodeType="afterEffect">
                                  <p:stCondLst>
                                    <p:cond delay="0"/>
                                  </p:stCondLst>
                                  <p:childTnLst>
                                    <p:set>
                                      <p:cBhvr>
                                        <p:cTn id="68" dur="1" fill="hold">
                                          <p:stCondLst>
                                            <p:cond delay="0"/>
                                          </p:stCondLst>
                                        </p:cTn>
                                        <p:tgtEl>
                                          <p:spTgt spid="112"/>
                                        </p:tgtEl>
                                        <p:attrNameLst>
                                          <p:attrName>style.visibility</p:attrName>
                                        </p:attrNameLst>
                                      </p:cBhvr>
                                      <p:to>
                                        <p:strVal val="visible"/>
                                      </p:to>
                                    </p:set>
                                    <p:animEffect transition="in" filter="dissolve">
                                      <p:cBhvr>
                                        <p:cTn id="69" dur="500"/>
                                        <p:tgtEl>
                                          <p:spTgt spid="1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fade">
                                      <p:cBhvr>
                                        <p:cTn id="74" dur="500"/>
                                        <p:tgtEl>
                                          <p:spTgt spid="127"/>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31"/>
                                        </p:tgtEl>
                                        <p:attrNameLst>
                                          <p:attrName>style.visibility</p:attrName>
                                        </p:attrNameLst>
                                      </p:cBhvr>
                                      <p:to>
                                        <p:strVal val="visible"/>
                                      </p:to>
                                    </p:set>
                                    <p:animEffect transition="in" filter="dissolve">
                                      <p:cBhvr>
                                        <p:cTn id="83" dur="500"/>
                                        <p:tgtEl>
                                          <p:spTgt spid="13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28"/>
                                        </p:tgtEl>
                                        <p:attrNameLst>
                                          <p:attrName>style.visibility</p:attrName>
                                        </p:attrNameLst>
                                      </p:cBhvr>
                                      <p:to>
                                        <p:strVal val="visible"/>
                                      </p:to>
                                    </p:set>
                                    <p:animEffect transition="in" filter="wipe(left)">
                                      <p:cBhvr>
                                        <p:cTn id="88" dur="500"/>
                                        <p:tgtEl>
                                          <p:spTgt spid="128"/>
                                        </p:tgtEl>
                                      </p:cBhvr>
                                    </p:animEffect>
                                  </p:childTnLst>
                                </p:cTn>
                              </p:par>
                            </p:childTnLst>
                          </p:cTn>
                        </p:par>
                        <p:par>
                          <p:cTn id="89" fill="hold">
                            <p:stCondLst>
                              <p:cond delay="500"/>
                            </p:stCondLst>
                            <p:childTnLst>
                              <p:par>
                                <p:cTn id="90" presetID="22" presetClass="entr" presetSubtype="8" fill="hold"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cTn>
                              </p:par>
                            </p:childTnLst>
                          </p:cTn>
                        </p:par>
                        <p:par>
                          <p:cTn id="97" fill="hold">
                            <p:stCondLst>
                              <p:cond delay="1500"/>
                            </p:stCondLst>
                            <p:childTnLst>
                              <p:par>
                                <p:cTn id="98" presetID="10" presetClass="entr" presetSubtype="0" fill="hold" grpId="0" nodeType="after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par>
                          <p:cTn id="105" fill="hold">
                            <p:stCondLst>
                              <p:cond delay="2500"/>
                            </p:stCondLst>
                            <p:childTnLst>
                              <p:par>
                                <p:cTn id="106" presetID="10" presetClass="entr" presetSubtype="0" fill="hold" grpId="0"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fade">
                                      <p:cBhvr>
                                        <p:cTn id="108" dur="500"/>
                                        <p:tgtEl>
                                          <p:spTgt spid="60"/>
                                        </p:tgtEl>
                                      </p:cBhvr>
                                    </p:animEffect>
                                  </p:childTnLst>
                                </p:cTn>
                              </p:par>
                            </p:childTnLst>
                          </p:cTn>
                        </p:par>
                        <p:par>
                          <p:cTn id="109" fill="hold">
                            <p:stCondLst>
                              <p:cond delay="3000"/>
                            </p:stCondLst>
                            <p:childTnLst>
                              <p:par>
                                <p:cTn id="110" presetID="10" presetClass="entr" presetSubtype="0" fill="hold" grpId="0" nodeType="after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31"/>
                                        </p:tgtEl>
                                      </p:cBhvr>
                                    </p:animEffect>
                                    <p:set>
                                      <p:cBhvr>
                                        <p:cTn id="117" dur="1" fill="hold">
                                          <p:stCondLst>
                                            <p:cond delay="499"/>
                                          </p:stCondLst>
                                        </p:cTn>
                                        <p:tgtEl>
                                          <p:spTgt spid="131"/>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28"/>
                                        </p:tgtEl>
                                      </p:cBhvr>
                                    </p:animEffect>
                                    <p:set>
                                      <p:cBhvr>
                                        <p:cTn id="120" dur="1" fill="hold">
                                          <p:stCondLst>
                                            <p:cond delay="499"/>
                                          </p:stCondLst>
                                        </p:cTn>
                                        <p:tgtEl>
                                          <p:spTgt spid="128"/>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30"/>
                                        </p:tgtEl>
                                      </p:cBhvr>
                                    </p:animEffect>
                                    <p:set>
                                      <p:cBhvr>
                                        <p:cTn id="123" dur="1" fill="hold">
                                          <p:stCondLst>
                                            <p:cond delay="499"/>
                                          </p:stCondLst>
                                        </p:cTn>
                                        <p:tgtEl>
                                          <p:spTgt spid="30"/>
                                        </p:tgtEl>
                                        <p:attrNameLst>
                                          <p:attrName>style.visibility</p:attrName>
                                        </p:attrNameLst>
                                      </p:cBhvr>
                                      <p:to>
                                        <p:strVal val="hidden"/>
                                      </p:to>
                                    </p:set>
                                  </p:childTnLst>
                                </p:cTn>
                              </p:par>
                            </p:childTnLst>
                          </p:cTn>
                        </p:par>
                        <p:par>
                          <p:cTn id="124" fill="hold">
                            <p:stCondLst>
                              <p:cond delay="500"/>
                            </p:stCondLst>
                            <p:childTnLst>
                              <p:par>
                                <p:cTn id="125" presetID="9" presetClass="entr" presetSubtype="0" fill="hold" grpId="0" nodeType="afterEffect">
                                  <p:stCondLst>
                                    <p:cond delay="0"/>
                                  </p:stCondLst>
                                  <p:childTnLst>
                                    <p:set>
                                      <p:cBhvr>
                                        <p:cTn id="126" dur="1" fill="hold">
                                          <p:stCondLst>
                                            <p:cond delay="0"/>
                                          </p:stCondLst>
                                        </p:cTn>
                                        <p:tgtEl>
                                          <p:spTgt spid="134"/>
                                        </p:tgtEl>
                                        <p:attrNameLst>
                                          <p:attrName>style.visibility</p:attrName>
                                        </p:attrNameLst>
                                      </p:cBhvr>
                                      <p:to>
                                        <p:strVal val="visible"/>
                                      </p:to>
                                    </p:set>
                                    <p:animEffect transition="in" filter="dissolve">
                                      <p:cBhvr>
                                        <p:cTn id="127" dur="500"/>
                                        <p:tgtEl>
                                          <p:spTgt spid="13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28"/>
                                        </p:tgtEl>
                                        <p:attrNameLst>
                                          <p:attrName>style.visibility</p:attrName>
                                        </p:attrNameLst>
                                      </p:cBhvr>
                                      <p:to>
                                        <p:strVal val="visible"/>
                                      </p:to>
                                    </p:set>
                                    <p:animEffect transition="in" filter="wipe(down)">
                                      <p:cBhvr>
                                        <p:cTn id="132" dur="500"/>
                                        <p:tgtEl>
                                          <p:spTgt spid="128"/>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135"/>
                                        </p:tgtEl>
                                        <p:attrNameLst>
                                          <p:attrName>style.visibility</p:attrName>
                                        </p:attrNameLst>
                                      </p:cBhvr>
                                      <p:to>
                                        <p:strVal val="visible"/>
                                      </p:to>
                                    </p:set>
                                    <p:animEffect transition="in" filter="wipe(left)">
                                      <p:cBhvr>
                                        <p:cTn id="136" dur="500"/>
                                        <p:tgtEl>
                                          <p:spTgt spid="135"/>
                                        </p:tgtEl>
                                      </p:cBhvr>
                                    </p:animEffect>
                                  </p:childTnLst>
                                </p:cTn>
                              </p:par>
                            </p:childTnLst>
                          </p:cTn>
                        </p:par>
                        <p:par>
                          <p:cTn id="137" fill="hold">
                            <p:stCondLst>
                              <p:cond delay="1000"/>
                            </p:stCondLst>
                            <p:childTnLst>
                              <p:par>
                                <p:cTn id="138" presetID="10" presetClass="entr" presetSubtype="0" fill="hold" nodeType="after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fade">
                                      <p:cBhvr>
                                        <p:cTn id="1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2392293" y="2648433"/>
            <a:ext cx="7407412" cy="1107996"/>
          </a:xfrm>
        </p:spPr>
        <p:txBody>
          <a:bodyPr/>
          <a:lstStyle/>
          <a:p>
            <a:pPr lvl="0" algn="ctr">
              <a:defRPr/>
            </a:pPr>
            <a:r>
              <a:rPr lang="en-US" dirty="0">
                <a:gradFill>
                  <a:gsLst>
                    <a:gs pos="2917">
                      <a:srgbClr val="000000"/>
                    </a:gs>
                    <a:gs pos="30000">
                      <a:srgbClr val="000000"/>
                    </a:gs>
                  </a:gsLst>
                  <a:lin ang="5400000" scaled="0"/>
                </a:gradFill>
              </a:rPr>
              <a:t>Azure Application Platform &amp; Architecture</a:t>
            </a:r>
          </a:p>
        </p:txBody>
      </p:sp>
    </p:spTree>
    <p:extLst>
      <p:ext uri="{BB962C8B-B14F-4D97-AF65-F5344CB8AC3E}">
        <p14:creationId xmlns:p14="http://schemas.microsoft.com/office/powerpoint/2010/main" val="210969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728065" y="4361845"/>
            <a:ext cx="1215224" cy="400053"/>
          </a:xfrm>
          <a:prstGeom prst="rect">
            <a:avLst/>
          </a:prstGeom>
        </p:spPr>
        <p:txBody>
          <a:bodyPr wrap="none">
            <a:spAutoFit/>
          </a:bodyPr>
          <a:lstStyle/>
          <a:p>
            <a:pPr algn="ctr" defTabSz="913697">
              <a:defRPr/>
            </a:pPr>
            <a:r>
              <a:rPr lang="en-US" sz="1961">
                <a:solidFill>
                  <a:srgbClr val="0078D7"/>
                </a:solidFill>
                <a:latin typeface="Segoe UI Semilight" panose="020B0402040204020203" pitchFamily="34" charset="0"/>
                <a:cs typeface="Segoe UI Semilight" panose="020B0402040204020203" pitchFamily="34" charset="0"/>
              </a:rPr>
              <a:t>c</a:t>
            </a:r>
            <a:r>
              <a:rPr lang="en-US" sz="1961" err="1">
                <a:solidFill>
                  <a:srgbClr val="0078D7"/>
                </a:solidFill>
                <a:latin typeface="Segoe UI Semilight" panose="020B0402040204020203" pitchFamily="34" charset="0"/>
                <a:cs typeface="Segoe UI Semilight" panose="020B0402040204020203" pitchFamily="34" charset="0"/>
              </a:rPr>
              <a:t>ontainer</a:t>
            </a:r>
            <a:endParaRPr lang="en-US" sz="1961">
              <a:solidFill>
                <a:srgbClr val="0078D7"/>
              </a:solidFill>
              <a:latin typeface="Segoe UI Semilight" panose="020B0402040204020203" pitchFamily="34" charset="0"/>
              <a:cs typeface="Segoe UI Semilight" panose="020B0402040204020203" pitchFamily="34" charset="0"/>
            </a:endParaRPr>
          </a:p>
        </p:txBody>
      </p:sp>
      <p:grpSp>
        <p:nvGrpSpPr>
          <p:cNvPr id="23" name="Group 22"/>
          <p:cNvGrpSpPr/>
          <p:nvPr/>
        </p:nvGrpSpPr>
        <p:grpSpPr>
          <a:xfrm>
            <a:off x="3817335" y="2771385"/>
            <a:ext cx="3034251" cy="1584903"/>
            <a:chOff x="1951037" y="4049747"/>
            <a:chExt cx="2689850" cy="1409630"/>
          </a:xfrm>
        </p:grpSpPr>
        <p:sp>
          <p:nvSpPr>
            <p:cNvPr id="24" name="Rectangle 2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ight Bracket 2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92">
                <a:defRPr/>
              </a:pPr>
              <a:endParaRPr lang="en-US" sz="1765">
                <a:solidFill>
                  <a:srgbClr val="505050"/>
                </a:solidFill>
                <a:latin typeface="Segoe UI Semilight"/>
              </a:endParaRPr>
            </a:p>
          </p:txBody>
        </p:sp>
        <p:sp>
          <p:nvSpPr>
            <p:cNvPr id="26" name="Left Bracket 2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92">
                <a:defRPr/>
              </a:pPr>
              <a:endParaRPr lang="en-US" sz="1765">
                <a:solidFill>
                  <a:srgbClr val="505050"/>
                </a:solidFill>
                <a:latin typeface="Segoe UI Semilight"/>
              </a:endParaRPr>
            </a:p>
          </p:txBody>
        </p:sp>
      </p:grpSp>
      <p:cxnSp>
        <p:nvCxnSpPr>
          <p:cNvPr id="40" name="Straight Arrow Connector 39"/>
          <p:cNvCxnSpPr>
            <a:stCxn id="29" idx="3"/>
            <a:endCxn id="26" idx="1"/>
          </p:cNvCxnSpPr>
          <p:nvPr/>
        </p:nvCxnSpPr>
        <p:spPr>
          <a:xfrm>
            <a:off x="2137352" y="3561464"/>
            <a:ext cx="1679982" cy="2372"/>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auto">
          <a:xfrm>
            <a:off x="2958958" y="1860703"/>
            <a:ext cx="4780254" cy="3435584"/>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FF8C00"/>
              </a:solidFill>
              <a:latin typeface="Segoe UI Semilight"/>
              <a:ea typeface="Segoe UI" pitchFamily="34" charset="0"/>
              <a:cs typeface="Segoe UI" pitchFamily="34" charset="0"/>
            </a:endParaRPr>
          </a:p>
        </p:txBody>
      </p:sp>
      <p:grpSp>
        <p:nvGrpSpPr>
          <p:cNvPr id="61" name="Group 60"/>
          <p:cNvGrpSpPr/>
          <p:nvPr/>
        </p:nvGrpSpPr>
        <p:grpSpPr>
          <a:xfrm>
            <a:off x="3914246" y="1263984"/>
            <a:ext cx="3363489" cy="621968"/>
            <a:chOff x="5688232" y="1634949"/>
            <a:chExt cx="3431421" cy="634529"/>
          </a:xfrm>
        </p:grpSpPr>
        <p:pic>
          <p:nvPicPr>
            <p:cNvPr id="54" name="Picture 53"/>
            <p:cNvPicPr>
              <a:picLocks noChangeAspect="1"/>
            </p:cNvPicPr>
            <p:nvPr/>
          </p:nvPicPr>
          <p:blipFill>
            <a:blip r:embed="rId3"/>
            <a:stretch>
              <a:fillRect/>
            </a:stretch>
          </p:blipFill>
          <p:spPr>
            <a:xfrm>
              <a:off x="5688232" y="1729841"/>
              <a:ext cx="355516" cy="355516"/>
            </a:xfrm>
            <a:prstGeom prst="rect">
              <a:avLst/>
            </a:prstGeom>
          </p:spPr>
        </p:pic>
        <p:sp>
          <p:nvSpPr>
            <p:cNvPr id="56" name="TextBox 55"/>
            <p:cNvSpPr txBox="1"/>
            <p:nvPr/>
          </p:nvSpPr>
          <p:spPr>
            <a:xfrm>
              <a:off x="5941073" y="1634949"/>
              <a:ext cx="3178580" cy="634529"/>
            </a:xfrm>
            <a:prstGeom prst="rect">
              <a:avLst/>
            </a:prstGeom>
            <a:noFill/>
            <a:effectLst/>
          </p:spPr>
          <p:txBody>
            <a:bodyPr wrap="none" lIns="179259" tIns="143407" rIns="179259" bIns="143407" rtlCol="0">
              <a:spAutoFit/>
            </a:bodyPr>
            <a:lstStyle/>
            <a:p>
              <a:pPr defTabSz="914192">
                <a:lnSpc>
                  <a:spcPct val="90000"/>
                </a:lnSpc>
                <a:spcAft>
                  <a:spcPts val="588"/>
                </a:spcAft>
                <a:defRPr/>
              </a:pPr>
              <a:r>
                <a:rPr lang="en-US" sz="2353">
                  <a:solidFill>
                    <a:srgbClr val="FF8C00"/>
                  </a:solidFill>
                  <a:latin typeface="Segoe UI Semilight"/>
                </a:rPr>
                <a:t>Service Fabric cluster</a:t>
              </a:r>
            </a:p>
          </p:txBody>
        </p:sp>
      </p:grpSp>
      <p:sp>
        <p:nvSpPr>
          <p:cNvPr id="57" name="Title 1"/>
          <p:cNvSpPr>
            <a:spLocks noGrp="1"/>
          </p:cNvSpPr>
          <p:nvPr>
            <p:ph type="title"/>
          </p:nvPr>
        </p:nvSpPr>
        <p:spPr>
          <a:xfrm>
            <a:off x="269755" y="291993"/>
            <a:ext cx="11921381" cy="1447832"/>
          </a:xfrm>
        </p:spPr>
        <p:txBody>
          <a:bodyPr/>
          <a:lstStyle/>
          <a:p>
            <a:r>
              <a:rPr lang="en-US" sz="4704"/>
              <a:t>“Lift and Shift” existing applications to containers</a:t>
            </a:r>
          </a:p>
        </p:txBody>
      </p:sp>
      <p:grpSp>
        <p:nvGrpSpPr>
          <p:cNvPr id="9" name="Group 8"/>
          <p:cNvGrpSpPr/>
          <p:nvPr/>
        </p:nvGrpSpPr>
        <p:grpSpPr>
          <a:xfrm>
            <a:off x="867597" y="2926585"/>
            <a:ext cx="1269755" cy="1269755"/>
            <a:chOff x="539750" y="2603113"/>
            <a:chExt cx="1295400" cy="1295400"/>
          </a:xfrm>
        </p:grpSpPr>
        <p:pic>
          <p:nvPicPr>
            <p:cNvPr id="8" name="Picture 7"/>
            <p:cNvPicPr>
              <a:picLocks noChangeAspect="1"/>
            </p:cNvPicPr>
            <p:nvPr/>
          </p:nvPicPr>
          <p:blipFill>
            <a:blip r:embed="rId4"/>
            <a:stretch>
              <a:fillRect/>
            </a:stretch>
          </p:blipFill>
          <p:spPr>
            <a:xfrm>
              <a:off x="698040" y="2865700"/>
              <a:ext cx="970079" cy="683787"/>
            </a:xfrm>
            <a:prstGeom prst="rect">
              <a:avLst/>
            </a:prstGeom>
          </p:spPr>
        </p:pic>
        <p:pic>
          <p:nvPicPr>
            <p:cNvPr id="29" name="Graphic 11" descr="Monit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50" y="2603113"/>
              <a:ext cx="1295400" cy="1295400"/>
            </a:xfrm>
            <a:prstGeom prst="rect">
              <a:avLst/>
            </a:prstGeom>
          </p:spPr>
        </p:pic>
      </p:grpSp>
      <p:grpSp>
        <p:nvGrpSpPr>
          <p:cNvPr id="6" name="Group 5">
            <a:extLst>
              <a:ext uri="{FF2B5EF4-FFF2-40B4-BE49-F238E27FC236}">
                <a16:creationId xmlns:a16="http://schemas.microsoft.com/office/drawing/2014/main" id="{9982D353-2995-4316-85E9-4CD02614870B}"/>
              </a:ext>
            </a:extLst>
          </p:cNvPr>
          <p:cNvGrpSpPr/>
          <p:nvPr/>
        </p:nvGrpSpPr>
        <p:grpSpPr>
          <a:xfrm>
            <a:off x="3928272" y="2929767"/>
            <a:ext cx="2730715" cy="1349443"/>
            <a:chOff x="4006726" y="2987947"/>
            <a:chExt cx="2785867" cy="1376697"/>
          </a:xfrm>
        </p:grpSpPr>
        <p:pic>
          <p:nvPicPr>
            <p:cNvPr id="17" name="Picture 16"/>
            <p:cNvPicPr>
              <a:picLocks noChangeAspect="1"/>
            </p:cNvPicPr>
            <p:nvPr/>
          </p:nvPicPr>
          <p:blipFill>
            <a:blip r:embed="rId7"/>
            <a:stretch>
              <a:fillRect/>
            </a:stretch>
          </p:blipFill>
          <p:spPr>
            <a:xfrm>
              <a:off x="5369145" y="2987947"/>
              <a:ext cx="1048442" cy="1047229"/>
            </a:xfrm>
            <a:prstGeom prst="rect">
              <a:avLst/>
            </a:prstGeom>
          </p:spPr>
        </p:pic>
        <p:sp>
          <p:nvSpPr>
            <p:cNvPr id="42" name="Rectangle 41"/>
            <p:cNvSpPr/>
            <p:nvPr/>
          </p:nvSpPr>
          <p:spPr>
            <a:xfrm>
              <a:off x="4006726" y="3956511"/>
              <a:ext cx="2785867" cy="408133"/>
            </a:xfrm>
            <a:prstGeom prst="rect">
              <a:avLst/>
            </a:prstGeom>
          </p:spPr>
          <p:txBody>
            <a:bodyPr wrap="square">
              <a:spAutoFit/>
            </a:bodyPr>
            <a:lstStyle/>
            <a:p>
              <a:pPr algn="ctr" defTabSz="913697">
                <a:defRPr/>
              </a:pPr>
              <a:r>
                <a:rPr lang="en-US" sz="1961">
                  <a:solidFill>
                    <a:srgbClr val="FFFFFF"/>
                  </a:solidFill>
                  <a:latin typeface="Segoe UI Semilight" panose="020B0402040204020203" pitchFamily="34" charset="0"/>
                  <a:cs typeface="Segoe UI Semilight" panose="020B0402040204020203" pitchFamily="34" charset="0"/>
                </a:rPr>
                <a:t>Front-end web service</a:t>
              </a:r>
            </a:p>
          </p:txBody>
        </p:sp>
      </p:grpSp>
      <p:cxnSp>
        <p:nvCxnSpPr>
          <p:cNvPr id="43" name="Straight Arrow Connector 42"/>
          <p:cNvCxnSpPr>
            <a:stCxn id="25" idx="2"/>
          </p:cNvCxnSpPr>
          <p:nvPr/>
        </p:nvCxnSpPr>
        <p:spPr>
          <a:xfrm flipV="1">
            <a:off x="6851585" y="3563497"/>
            <a:ext cx="2157383" cy="339"/>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631182" y="1875864"/>
            <a:ext cx="3553280" cy="648511"/>
          </a:xfrm>
          <a:prstGeom prst="rect">
            <a:avLst/>
          </a:prstGeom>
        </p:spPr>
        <p:txBody>
          <a:bodyPr wrap="none">
            <a:spAutoFit/>
          </a:bodyPr>
          <a:lstStyle/>
          <a:p>
            <a:pPr defTabSz="914192">
              <a:lnSpc>
                <a:spcPct val="90000"/>
              </a:lnSpc>
              <a:spcAft>
                <a:spcPts val="588"/>
              </a:spcAft>
              <a:defRPr/>
            </a:pPr>
            <a:r>
              <a:rPr lang="en-US" sz="1730">
                <a:solidFill>
                  <a:srgbClr val="505050"/>
                </a:solidFill>
                <a:latin typeface="Segoe UI Semilight"/>
              </a:rPr>
              <a:t>Service Fabric Application Model or</a:t>
            </a:r>
          </a:p>
          <a:p>
            <a:pPr defTabSz="914192">
              <a:lnSpc>
                <a:spcPct val="90000"/>
              </a:lnSpc>
              <a:spcAft>
                <a:spcPts val="588"/>
              </a:spcAft>
              <a:defRPr/>
            </a:pPr>
            <a:r>
              <a:rPr lang="en-US" sz="1730">
                <a:solidFill>
                  <a:srgbClr val="505050"/>
                </a:solidFill>
                <a:latin typeface="Segoe UI Semilight"/>
              </a:rPr>
              <a:t>Docker Compose</a:t>
            </a:r>
          </a:p>
        </p:txBody>
      </p:sp>
      <p:pic>
        <p:nvPicPr>
          <p:cNvPr id="14" name="Picture 13"/>
          <p:cNvPicPr>
            <a:picLocks noChangeAspect="1"/>
          </p:cNvPicPr>
          <p:nvPr/>
        </p:nvPicPr>
        <p:blipFill>
          <a:blip r:embed="rId8"/>
          <a:stretch>
            <a:fillRect/>
          </a:stretch>
        </p:blipFill>
        <p:spPr>
          <a:xfrm>
            <a:off x="9024344" y="2836555"/>
            <a:ext cx="1519733" cy="1519733"/>
          </a:xfrm>
          <a:prstGeom prst="rect">
            <a:avLst/>
          </a:prstGeom>
        </p:spPr>
      </p:pic>
      <p:grpSp>
        <p:nvGrpSpPr>
          <p:cNvPr id="18" name="Group 17"/>
          <p:cNvGrpSpPr/>
          <p:nvPr/>
        </p:nvGrpSpPr>
        <p:grpSpPr>
          <a:xfrm>
            <a:off x="7993492" y="3498788"/>
            <a:ext cx="3222396" cy="3045645"/>
            <a:chOff x="8264759" y="3568458"/>
            <a:chExt cx="3287478" cy="3107157"/>
          </a:xfrm>
        </p:grpSpPr>
        <p:pic>
          <p:nvPicPr>
            <p:cNvPr id="50" name="Picture 49"/>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06479" y="5027754"/>
              <a:ext cx="1306810" cy="1306810"/>
            </a:xfrm>
            <a:prstGeom prst="rect">
              <a:avLst/>
            </a:prstGeom>
          </p:spPr>
        </p:pic>
        <p:sp>
          <p:nvSpPr>
            <p:cNvPr id="51" name="Rectangle 50"/>
            <p:cNvSpPr/>
            <p:nvPr/>
          </p:nvSpPr>
          <p:spPr>
            <a:xfrm>
              <a:off x="9020027" y="6309813"/>
              <a:ext cx="1908893" cy="365802"/>
            </a:xfrm>
            <a:prstGeom prst="rect">
              <a:avLst/>
            </a:prstGeom>
          </p:spPr>
          <p:txBody>
            <a:bodyPr wrap="square">
              <a:spAutoFit/>
            </a:bodyPr>
            <a:lstStyle/>
            <a:p>
              <a:pPr algn="ctr" defTabSz="913665">
                <a:defRPr/>
              </a:pPr>
              <a:r>
                <a:rPr lang="en-US" sz="1730">
                  <a:solidFill>
                    <a:srgbClr val="353535"/>
                  </a:solidFill>
                  <a:latin typeface="Segoe UI"/>
                  <a:ea typeface="Segoe UI" pitchFamily="34" charset="0"/>
                  <a:cs typeface="Segoe UI" pitchFamily="34" charset="0"/>
                </a:rPr>
                <a:t>SQL Server</a:t>
              </a:r>
              <a:endParaRPr lang="en-US" sz="1730">
                <a:solidFill>
                  <a:srgbClr val="353535"/>
                </a:solidFill>
                <a:latin typeface="Segoe UI"/>
              </a:endParaRPr>
            </a:p>
          </p:txBody>
        </p:sp>
        <p:sp>
          <p:nvSpPr>
            <p:cNvPr id="15" name="Arc 14"/>
            <p:cNvSpPr/>
            <p:nvPr/>
          </p:nvSpPr>
          <p:spPr>
            <a:xfrm>
              <a:off x="10180637" y="3568458"/>
              <a:ext cx="1371600" cy="2214804"/>
            </a:xfrm>
            <a:prstGeom prst="arc">
              <a:avLst>
                <a:gd name="adj1" fmla="val 16200000"/>
                <a:gd name="adj2" fmla="val 4936354"/>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52" name="Rectangle 51"/>
            <p:cNvSpPr/>
            <p:nvPr/>
          </p:nvSpPr>
          <p:spPr>
            <a:xfrm>
              <a:off x="8264759" y="4442932"/>
              <a:ext cx="3072623" cy="365802"/>
            </a:xfrm>
            <a:prstGeom prst="rect">
              <a:avLst/>
            </a:prstGeom>
          </p:spPr>
          <p:txBody>
            <a:bodyPr wrap="square">
              <a:spAutoFit/>
            </a:bodyPr>
            <a:lstStyle/>
            <a:p>
              <a:pPr algn="ctr" defTabSz="913665">
                <a:defRPr/>
              </a:pPr>
              <a:r>
                <a:rPr lang="en-US" sz="1730">
                  <a:solidFill>
                    <a:srgbClr val="353535"/>
                  </a:solidFill>
                  <a:latin typeface="Segoe UI"/>
                  <a:ea typeface="Segoe UI" pitchFamily="34" charset="0"/>
                  <a:cs typeface="Segoe UI" pitchFamily="34" charset="0"/>
                </a:rPr>
                <a:t>Database Migration Service</a:t>
              </a:r>
              <a:endParaRPr lang="en-US" sz="1730">
                <a:solidFill>
                  <a:srgbClr val="353535"/>
                </a:solidFill>
                <a:latin typeface="Segoe UI"/>
              </a:endParaRPr>
            </a:p>
          </p:txBody>
        </p:sp>
      </p:grpSp>
      <p:grpSp>
        <p:nvGrpSpPr>
          <p:cNvPr id="34" name="Group 33"/>
          <p:cNvGrpSpPr/>
          <p:nvPr/>
        </p:nvGrpSpPr>
        <p:grpSpPr>
          <a:xfrm>
            <a:off x="-129883" y="5039879"/>
            <a:ext cx="1716973" cy="1559894"/>
            <a:chOff x="-133389" y="5140675"/>
            <a:chExt cx="1751651" cy="1591399"/>
          </a:xfrm>
        </p:grpSpPr>
        <p:pic>
          <p:nvPicPr>
            <p:cNvPr id="20" name="Picture 19"/>
            <p:cNvPicPr>
              <a:picLocks noChangeAspect="1"/>
            </p:cNvPicPr>
            <p:nvPr/>
          </p:nvPicPr>
          <p:blipFill>
            <a:blip r:embed="rId10"/>
            <a:stretch>
              <a:fillRect/>
            </a:stretch>
          </p:blipFill>
          <p:spPr>
            <a:xfrm>
              <a:off x="468423" y="5140675"/>
              <a:ext cx="780290" cy="780290"/>
            </a:xfrm>
            <a:prstGeom prst="rect">
              <a:avLst/>
            </a:prstGeom>
          </p:spPr>
        </p:pic>
        <p:sp>
          <p:nvSpPr>
            <p:cNvPr id="59" name="Rectangle 58"/>
            <p:cNvSpPr/>
            <p:nvPr/>
          </p:nvSpPr>
          <p:spPr>
            <a:xfrm>
              <a:off x="-133389" y="6085651"/>
              <a:ext cx="1751651" cy="646423"/>
            </a:xfrm>
            <a:prstGeom prst="rect">
              <a:avLst/>
            </a:prstGeom>
          </p:spPr>
          <p:txBody>
            <a:bodyPr wrap="square">
              <a:spAutoFit/>
            </a:bodyPr>
            <a:lstStyle/>
            <a:p>
              <a:pPr algn="ctr" defTabSz="913665">
                <a:defRPr/>
              </a:pPr>
              <a:r>
                <a:rPr lang="en-US" sz="1730" dirty="0">
                  <a:solidFill>
                    <a:srgbClr val="353535"/>
                  </a:solidFill>
                  <a:latin typeface="Segoe UI"/>
                  <a:ea typeface="Segoe UI" pitchFamily="34" charset="0"/>
                  <a:cs typeface="Segoe UI" pitchFamily="34" charset="0"/>
                </a:rPr>
                <a:t>Azure Repos Git Repository</a:t>
              </a:r>
              <a:endParaRPr lang="en-US" sz="1730" dirty="0">
                <a:solidFill>
                  <a:srgbClr val="353535"/>
                </a:solidFill>
                <a:latin typeface="Segoe UI"/>
              </a:endParaRPr>
            </a:p>
          </p:txBody>
        </p:sp>
      </p:grpSp>
      <p:grpSp>
        <p:nvGrpSpPr>
          <p:cNvPr id="35" name="Group 34"/>
          <p:cNvGrpSpPr/>
          <p:nvPr/>
        </p:nvGrpSpPr>
        <p:grpSpPr>
          <a:xfrm>
            <a:off x="1562535" y="5039879"/>
            <a:ext cx="1871102" cy="1551054"/>
            <a:chOff x="1593209" y="5140675"/>
            <a:chExt cx="1908893" cy="1582381"/>
          </a:xfrm>
        </p:grpSpPr>
        <p:pic>
          <p:nvPicPr>
            <p:cNvPr id="22" name="Picture 21"/>
            <p:cNvPicPr>
              <a:picLocks noChangeAspect="1"/>
            </p:cNvPicPr>
            <p:nvPr/>
          </p:nvPicPr>
          <p:blipFill>
            <a:blip r:embed="rId11"/>
            <a:stretch>
              <a:fillRect/>
            </a:stretch>
          </p:blipFill>
          <p:spPr>
            <a:xfrm>
              <a:off x="1978132" y="5140675"/>
              <a:ext cx="780290" cy="780290"/>
            </a:xfrm>
            <a:prstGeom prst="rect">
              <a:avLst/>
            </a:prstGeom>
          </p:spPr>
        </p:pic>
        <p:sp>
          <p:nvSpPr>
            <p:cNvPr id="60" name="Rectangle 59"/>
            <p:cNvSpPr/>
            <p:nvPr/>
          </p:nvSpPr>
          <p:spPr>
            <a:xfrm>
              <a:off x="1593209" y="6085651"/>
              <a:ext cx="1908893" cy="637405"/>
            </a:xfrm>
            <a:prstGeom prst="rect">
              <a:avLst/>
            </a:prstGeom>
          </p:spPr>
          <p:txBody>
            <a:bodyPr wrap="square">
              <a:spAutoFit/>
            </a:bodyPr>
            <a:lstStyle/>
            <a:p>
              <a:pPr algn="ctr" defTabSz="913665">
                <a:defRPr/>
              </a:pPr>
              <a:r>
                <a:rPr lang="en-US" sz="1730">
                  <a:solidFill>
                    <a:srgbClr val="353535"/>
                  </a:solidFill>
                  <a:latin typeface="Segoe UI"/>
                  <a:ea typeface="Segoe UI" pitchFamily="34" charset="0"/>
                  <a:cs typeface="Segoe UI" pitchFamily="34" charset="0"/>
                </a:rPr>
                <a:t>Azure Container Registry</a:t>
              </a:r>
              <a:endParaRPr lang="en-US" sz="1730">
                <a:solidFill>
                  <a:srgbClr val="353535"/>
                </a:solidFill>
                <a:latin typeface="Segoe UI"/>
              </a:endParaRPr>
            </a:p>
          </p:txBody>
        </p:sp>
      </p:grpSp>
    </p:spTree>
    <p:extLst>
      <p:ext uri="{BB962C8B-B14F-4D97-AF65-F5344CB8AC3E}">
        <p14:creationId xmlns:p14="http://schemas.microsoft.com/office/powerpoint/2010/main" val="18903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5"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333924" y="5349472"/>
            <a:ext cx="5379846" cy="93644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Queues                                                Storage</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39327" y="5447188"/>
            <a:ext cx="717040" cy="717040"/>
          </a:xfrm>
          <a:prstGeom prst="rect">
            <a:avLst/>
          </a:prstGeom>
        </p:spPr>
      </p:pic>
      <p:grpSp>
        <p:nvGrpSpPr>
          <p:cNvPr id="8" name="Group 7"/>
          <p:cNvGrpSpPr/>
          <p:nvPr/>
        </p:nvGrpSpPr>
        <p:grpSpPr>
          <a:xfrm>
            <a:off x="4333924" y="2054124"/>
            <a:ext cx="5379846" cy="805091"/>
            <a:chOff x="3246437" y="2183594"/>
            <a:chExt cx="5854401" cy="876108"/>
          </a:xfrm>
        </p:grpSpPr>
        <p:sp>
          <p:nvSpPr>
            <p:cNvPr id="11" name="Rectangle 10"/>
            <p:cNvSpPr/>
            <p:nvPr/>
          </p:nvSpPr>
          <p:spPr bwMode="auto">
            <a:xfrm>
              <a:off x="3246437" y="2183594"/>
              <a:ext cx="5854401" cy="876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Front End</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Gateway</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5819932" y="1793040"/>
            <a:ext cx="1127489" cy="2960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2155" y="5467024"/>
            <a:ext cx="717040" cy="717040"/>
          </a:xfrm>
          <a:prstGeom prst="rect">
            <a:avLst/>
          </a:prstGeom>
        </p:spPr>
      </p:pic>
      <p:grpSp>
        <p:nvGrpSpPr>
          <p:cNvPr id="9" name="Group 8"/>
          <p:cNvGrpSpPr/>
          <p:nvPr/>
        </p:nvGrpSpPr>
        <p:grpSpPr>
          <a:xfrm>
            <a:off x="4333924" y="3603519"/>
            <a:ext cx="5379846" cy="805091"/>
            <a:chOff x="3246437" y="3869660"/>
            <a:chExt cx="5854401" cy="876108"/>
          </a:xfrm>
        </p:grpSpPr>
        <p:sp>
          <p:nvSpPr>
            <p:cNvPr id="19" name="Rectangle 18"/>
            <p:cNvSpPr/>
            <p:nvPr/>
          </p:nvSpPr>
          <p:spPr bwMode="auto">
            <a:xfrm>
              <a:off x="3246437" y="3869660"/>
              <a:ext cx="5854401" cy="876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Stateless</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Middle-tier</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Compute</a:t>
              </a:r>
            </a:p>
          </p:txBody>
        </p:sp>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7305939" y="1793040"/>
            <a:ext cx="1010905" cy="2960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63477" y="1807881"/>
            <a:ext cx="4883" cy="32171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804411" y="2771145"/>
            <a:ext cx="2520837" cy="911112"/>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5550905" y="4727513"/>
            <a:ext cx="1102441" cy="376582"/>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5818331" y="4644179"/>
            <a:ext cx="1460961" cy="184731"/>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5039328" y="2447592"/>
            <a:ext cx="422084" cy="3358116"/>
          </a:xfrm>
          <a:prstGeom prst="curvedConnector3">
            <a:avLst>
              <a:gd name="adj1" fmla="val 268972"/>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4985326" y="4740022"/>
            <a:ext cx="1119689" cy="294647"/>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328115" y="5467024"/>
            <a:ext cx="717040" cy="717040"/>
          </a:xfrm>
          <a:prstGeom prst="rect">
            <a:avLst/>
          </a:prstGeom>
        </p:spPr>
      </p:pic>
      <p:pic>
        <p:nvPicPr>
          <p:cNvPr id="77" name="Picture 76"/>
          <p:cNvPicPr>
            <a:picLocks noChangeAspect="1"/>
          </p:cNvPicPr>
          <p:nvPr/>
        </p:nvPicPr>
        <p:blipFill>
          <a:blip r:embed="rId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176799" y="5467024"/>
            <a:ext cx="717040" cy="717040"/>
          </a:xfrm>
          <a:prstGeom prst="rect">
            <a:avLst/>
          </a:prstGeom>
        </p:spPr>
      </p:pic>
      <p:pic>
        <p:nvPicPr>
          <p:cNvPr id="78" name="Picture 77"/>
          <p:cNvPicPr>
            <a:picLocks noChangeAspect="1"/>
          </p:cNvPicPr>
          <p:nvPr/>
        </p:nvPicPr>
        <p:blipFill>
          <a:blip r:embed="rId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989811" y="5460994"/>
            <a:ext cx="717040" cy="717040"/>
          </a:xfrm>
          <a:prstGeom prst="rect">
            <a:avLst/>
          </a:prstGeom>
        </p:spPr>
      </p:pic>
      <p:cxnSp>
        <p:nvCxnSpPr>
          <p:cNvPr id="79" name="Straight Arrow Connector 78"/>
          <p:cNvCxnSpPr/>
          <p:nvPr/>
        </p:nvCxnSpPr>
        <p:spPr>
          <a:xfrm>
            <a:off x="6148022" y="4280989"/>
            <a:ext cx="1339231" cy="118603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7108054" y="4331330"/>
            <a:ext cx="1247268" cy="1129665"/>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8885435" y="4500355"/>
            <a:ext cx="1330442" cy="805091"/>
            <a:chOff x="8439044" y="4841586"/>
            <a:chExt cx="1447800" cy="876108"/>
          </a:xfrm>
        </p:grpSpPr>
        <p:sp>
          <p:nvSpPr>
            <p:cNvPr id="97" name="Rectangle 96"/>
            <p:cNvSpPr/>
            <p:nvPr/>
          </p:nvSpPr>
          <p:spPr bwMode="auto">
            <a:xfrm>
              <a:off x="8439044" y="4841586"/>
              <a:ext cx="1447800" cy="876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Cache</a:t>
              </a:r>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690995" y="2147787"/>
            <a:ext cx="3607256" cy="44556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indent="-224097" defTabSz="914367">
              <a:defRPr/>
            </a:pPr>
            <a:r>
              <a:rPr lang="en-US" sz="1655" dirty="0">
                <a:gradFill>
                  <a:gsLst>
                    <a:gs pos="2917">
                      <a:schemeClr val="tx1"/>
                    </a:gs>
                    <a:gs pos="30000">
                      <a:schemeClr val="tx1"/>
                    </a:gs>
                  </a:gsLst>
                  <a:lin ang="5400000" scaled="0"/>
                </a:gradFill>
                <a:latin typeface="Segoe UI"/>
              </a:rPr>
              <a:t>Scale stateless services backed by partitioned storage</a:t>
            </a:r>
          </a:p>
          <a:p>
            <a:pPr marL="224097" indent="-224097" defTabSz="914367">
              <a:defRPr/>
            </a:pPr>
            <a:endParaRPr lang="en-US" sz="1655" dirty="0">
              <a:gradFill>
                <a:gsLst>
                  <a:gs pos="2917">
                    <a:schemeClr val="tx1"/>
                  </a:gs>
                  <a:gs pos="30000">
                    <a:schemeClr val="tx1"/>
                  </a:gs>
                </a:gsLst>
                <a:lin ang="5400000" scaled="0"/>
              </a:gradFill>
              <a:latin typeface="Segoe UI"/>
            </a:endParaRPr>
          </a:p>
          <a:p>
            <a:pPr marL="224097" indent="-224097" defTabSz="914367">
              <a:defRPr/>
            </a:pPr>
            <a:r>
              <a:rPr lang="en-US" sz="1655" dirty="0">
                <a:gradFill>
                  <a:gsLst>
                    <a:gs pos="2917">
                      <a:schemeClr val="tx1"/>
                    </a:gs>
                    <a:gs pos="30000">
                      <a:schemeClr val="tx1"/>
                    </a:gs>
                  </a:gsLst>
                  <a:lin ang="5400000" scaled="0"/>
                </a:gradFill>
                <a:latin typeface="Segoe UI"/>
              </a:rPr>
              <a:t>Increase reliability and ordering with queues</a:t>
            </a:r>
          </a:p>
          <a:p>
            <a:pPr marL="224097" indent="-224097" defTabSz="914367">
              <a:defRPr/>
            </a:pPr>
            <a:endParaRPr lang="en-US" sz="1655" dirty="0">
              <a:gradFill>
                <a:gsLst>
                  <a:gs pos="2917">
                    <a:schemeClr val="tx1"/>
                  </a:gs>
                  <a:gs pos="30000">
                    <a:schemeClr val="tx1"/>
                  </a:gs>
                </a:gsLst>
                <a:lin ang="5400000" scaled="0"/>
              </a:gradFill>
              <a:latin typeface="Segoe UI"/>
            </a:endParaRPr>
          </a:p>
          <a:p>
            <a:pPr marL="224097" indent="-224097" defTabSz="914367">
              <a:defRPr/>
            </a:pPr>
            <a:r>
              <a:rPr lang="en-US" sz="1655" dirty="0">
                <a:gradFill>
                  <a:gsLst>
                    <a:gs pos="2917">
                      <a:schemeClr val="tx1"/>
                    </a:gs>
                    <a:gs pos="30000">
                      <a:schemeClr val="tx1"/>
                    </a:gs>
                  </a:gsLst>
                  <a:lin ang="5400000" scaled="0"/>
                </a:gradFill>
                <a:latin typeface="Segoe UI"/>
              </a:rPr>
              <a:t>Reduce read latency with caches</a:t>
            </a:r>
          </a:p>
          <a:p>
            <a:pPr marL="224097" indent="-224097" defTabSz="914367">
              <a:defRPr/>
            </a:pPr>
            <a:endParaRPr lang="en-US" sz="1655" dirty="0">
              <a:gradFill>
                <a:gsLst>
                  <a:gs pos="2917">
                    <a:schemeClr val="tx1"/>
                  </a:gs>
                  <a:gs pos="30000">
                    <a:schemeClr val="tx1"/>
                  </a:gs>
                </a:gsLst>
                <a:lin ang="5400000" scaled="0"/>
              </a:gradFill>
              <a:latin typeface="Segoe UI"/>
            </a:endParaRPr>
          </a:p>
          <a:p>
            <a:pPr marL="224097" indent="-224097" defTabSz="914367">
              <a:defRPr/>
            </a:pPr>
            <a:r>
              <a:rPr lang="en-US" sz="1655" dirty="0">
                <a:gradFill>
                  <a:gsLst>
                    <a:gs pos="2917">
                      <a:schemeClr val="tx1"/>
                    </a:gs>
                    <a:gs pos="30000">
                      <a:schemeClr val="tx1"/>
                    </a:gs>
                  </a:gsLst>
                  <a:lin ang="5400000" scaled="0"/>
                </a:gradFill>
                <a:latin typeface="Segoe UI"/>
              </a:rPr>
              <a:t>Manage your own transactions </a:t>
            </a:r>
            <a:br>
              <a:rPr lang="en-US" sz="1655" dirty="0">
                <a:gradFill>
                  <a:gsLst>
                    <a:gs pos="2917">
                      <a:schemeClr val="tx1"/>
                    </a:gs>
                    <a:gs pos="30000">
                      <a:schemeClr val="tx1"/>
                    </a:gs>
                  </a:gsLst>
                  <a:lin ang="5400000" scaled="0"/>
                </a:gradFill>
                <a:latin typeface="Segoe UI"/>
              </a:rPr>
            </a:br>
            <a:r>
              <a:rPr lang="en-US" sz="1655" dirty="0">
                <a:gradFill>
                  <a:gsLst>
                    <a:gs pos="2917">
                      <a:schemeClr val="tx1"/>
                    </a:gs>
                    <a:gs pos="30000">
                      <a:schemeClr val="tx1"/>
                    </a:gs>
                  </a:gsLst>
                  <a:lin ang="5400000" scaled="0"/>
                </a:gradFill>
                <a:latin typeface="Segoe UI"/>
              </a:rPr>
              <a:t>for state consistency</a:t>
            </a:r>
          </a:p>
          <a:p>
            <a:pPr marL="0" indent="0" defTabSz="914367">
              <a:buNone/>
              <a:defRPr/>
            </a:pPr>
            <a:endParaRPr lang="en-US" sz="1655" dirty="0">
              <a:gradFill>
                <a:gsLst>
                  <a:gs pos="2917">
                    <a:schemeClr val="tx1"/>
                  </a:gs>
                  <a:gs pos="30000">
                    <a:schemeClr val="tx1"/>
                  </a:gs>
                </a:gsLst>
                <a:lin ang="5400000" scaled="0"/>
              </a:gradFill>
              <a:latin typeface="Segoe UI"/>
            </a:endParaRPr>
          </a:p>
        </p:txBody>
      </p:sp>
      <p:cxnSp>
        <p:nvCxnSpPr>
          <p:cNvPr id="48" name="Straight Arrow Connector 47"/>
          <p:cNvCxnSpPr/>
          <p:nvPr/>
        </p:nvCxnSpPr>
        <p:spPr>
          <a:xfrm>
            <a:off x="8115734" y="4327499"/>
            <a:ext cx="1179069" cy="1109245"/>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4D3B09C2-1521-4214-A25D-4D58580324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40138" y="889130"/>
            <a:ext cx="642228" cy="642228"/>
          </a:xfrm>
          <a:prstGeom prst="rect">
            <a:avLst/>
          </a:prstGeom>
        </p:spPr>
      </p:pic>
      <p:sp>
        <p:nvSpPr>
          <p:cNvPr id="40" name="TextBox 39">
            <a:extLst>
              <a:ext uri="{FF2B5EF4-FFF2-40B4-BE49-F238E27FC236}">
                <a16:creationId xmlns:a16="http://schemas.microsoft.com/office/drawing/2014/main" id="{34A7A47E-9919-49A0-9242-3CE3244DF409}"/>
              </a:ext>
            </a:extLst>
          </p:cNvPr>
          <p:cNvSpPr txBox="1"/>
          <p:nvPr/>
        </p:nvSpPr>
        <p:spPr>
          <a:xfrm>
            <a:off x="6706294" y="1579359"/>
            <a:ext cx="803521" cy="232823"/>
          </a:xfrm>
          <a:prstGeom prst="rect">
            <a:avLst/>
          </a:prstGeom>
          <a:noFill/>
          <a:ln>
            <a:noFill/>
          </a:ln>
        </p:spPr>
        <p:txBody>
          <a:bodyPr wrap="none" lIns="0" tIns="25209" rIns="0" bIns="0" rtlCol="0">
            <a:noAutofit/>
          </a:bodyPr>
          <a:lstStyle/>
          <a:p>
            <a:pPr algn="ctr" defTabSz="896386">
              <a:lnSpc>
                <a:spcPts val="735"/>
              </a:lnSpc>
              <a:defRPr/>
            </a:pPr>
            <a:r>
              <a:rPr lang="en-US" sz="919" kern="0" dirty="0">
                <a:gradFill>
                  <a:gsLst>
                    <a:gs pos="2917">
                      <a:schemeClr val="tx1"/>
                    </a:gs>
                    <a:gs pos="30000">
                      <a:schemeClr val="tx1"/>
                    </a:gs>
                  </a:gsLst>
                  <a:lin ang="5400000" scaled="0"/>
                </a:gradFill>
                <a:latin typeface="Segoe UI"/>
                <a:ea typeface="Arial Unicode MS" panose="020B0604020202020204" pitchFamily="34" charset="-128"/>
                <a:cs typeface="Segoe UI" panose="020B0502040204020203" pitchFamily="34" charset="0"/>
              </a:rPr>
              <a:t>Load Balancer</a:t>
            </a:r>
          </a:p>
        </p:txBody>
      </p:sp>
      <p:sp>
        <p:nvSpPr>
          <p:cNvPr id="10" name="Title 9">
            <a:extLst>
              <a:ext uri="{FF2B5EF4-FFF2-40B4-BE49-F238E27FC236}">
                <a16:creationId xmlns:a16="http://schemas.microsoft.com/office/drawing/2014/main" id="{5B5FC26B-9FE1-4E6B-81A5-7DD88680E4BE}"/>
              </a:ext>
            </a:extLst>
          </p:cNvPr>
          <p:cNvSpPr>
            <a:spLocks noGrp="1"/>
          </p:cNvSpPr>
          <p:nvPr>
            <p:ph type="title"/>
          </p:nvPr>
        </p:nvSpPr>
        <p:spPr/>
        <p:txBody>
          <a:bodyPr/>
          <a:lstStyle/>
          <a:p>
            <a:r>
              <a:rPr lang="en-US" dirty="0">
                <a:solidFill>
                  <a:schemeClr val="tx1"/>
                </a:solidFill>
              </a:rPr>
              <a:t>Stateless Services Pattern</a:t>
            </a:r>
            <a:endParaRPr lang="en-US" dirty="0"/>
          </a:p>
        </p:txBody>
      </p:sp>
    </p:spTree>
    <p:custDataLst>
      <p:tags r:id="rId1"/>
    </p:custDataLst>
    <p:extLst>
      <p:ext uri="{BB962C8B-B14F-4D97-AF65-F5344CB8AC3E}">
        <p14:creationId xmlns:p14="http://schemas.microsoft.com/office/powerpoint/2010/main" val="1679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4329315" y="3583219"/>
            <a:ext cx="5379846" cy="93094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err="1">
                <a:gradFill>
                  <a:gsLst>
                    <a:gs pos="2917">
                      <a:schemeClr val="tx1"/>
                    </a:gs>
                    <a:gs pos="30000">
                      <a:schemeClr val="tx1"/>
                    </a:gs>
                  </a:gsLst>
                  <a:lin ang="5400000" scaled="0"/>
                </a:gradFill>
                <a:latin typeface="Segoe UI"/>
                <a:ea typeface="Segoe UI" pitchFamily="34" charset="0"/>
                <a:cs typeface="Segoe UI" pitchFamily="34" charset="0"/>
              </a:rPr>
              <a:t>Stateful</a:t>
            </a:r>
            <a:endPar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endParaRP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Middle-tier</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Compute</a:t>
            </a:r>
          </a:p>
        </p:txBody>
      </p:sp>
      <p:grpSp>
        <p:nvGrpSpPr>
          <p:cNvPr id="8" name="Group 7"/>
          <p:cNvGrpSpPr/>
          <p:nvPr/>
        </p:nvGrpSpPr>
        <p:grpSpPr>
          <a:xfrm>
            <a:off x="4329315" y="2033827"/>
            <a:ext cx="5379846" cy="805091"/>
            <a:chOff x="3246438" y="2183595"/>
            <a:chExt cx="5854402" cy="876108"/>
          </a:xfrm>
          <a:solidFill>
            <a:schemeClr val="bg2"/>
          </a:solidFill>
        </p:grpSpPr>
        <p:sp>
          <p:nvSpPr>
            <p:cNvPr id="11" name="Rectangle 10"/>
            <p:cNvSpPr/>
            <p:nvPr/>
          </p:nvSpPr>
          <p:spPr bwMode="auto">
            <a:xfrm>
              <a:off x="3246438" y="2183595"/>
              <a:ext cx="5854402" cy="8761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Front End</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Gateway</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73381" y="2221625"/>
              <a:ext cx="780290" cy="780290"/>
            </a:xfrm>
            <a:prstGeom prst="rect">
              <a:avLst/>
            </a:prstGeom>
            <a:grpFill/>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5584" y="2221625"/>
              <a:ext cx="780290" cy="780290"/>
            </a:xfrm>
            <a:prstGeom prst="rect">
              <a:avLst/>
            </a:prstGeom>
            <a:grpFill/>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90547" y="2221625"/>
              <a:ext cx="780290" cy="780290"/>
            </a:xfrm>
            <a:prstGeom prst="rect">
              <a:avLst/>
            </a:prstGeom>
            <a:grpFill/>
          </p:spPr>
        </p:pic>
      </p:grpSp>
      <p:cxnSp>
        <p:nvCxnSpPr>
          <p:cNvPr id="14" name="Straight Arrow Connector 13"/>
          <p:cNvCxnSpPr>
            <a:endCxn id="5" idx="0"/>
          </p:cNvCxnSpPr>
          <p:nvPr/>
        </p:nvCxnSpPr>
        <p:spPr>
          <a:xfrm flipH="1">
            <a:off x="5815324" y="1772741"/>
            <a:ext cx="1127489" cy="2960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7301333" y="1772741"/>
            <a:ext cx="1010905" cy="2960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58870" y="1787582"/>
            <a:ext cx="4883" cy="32171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5400000">
            <a:off x="6859407" y="4668847"/>
            <a:ext cx="491705" cy="32489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784">
              <a:defRPr/>
            </a:pPr>
            <a:endParaRPr lang="en-US" sz="1266" kern="0">
              <a:solidFill>
                <a:srgbClr val="505050"/>
              </a:solidFill>
              <a:latin typeface="Segoe UI"/>
            </a:endParaRPr>
          </a:p>
        </p:txBody>
      </p:sp>
      <p:sp>
        <p:nvSpPr>
          <p:cNvPr id="44" name="Content Placeholder 6"/>
          <p:cNvSpPr txBox="1">
            <a:spLocks/>
          </p:cNvSpPr>
          <p:nvPr/>
        </p:nvSpPr>
        <p:spPr>
          <a:xfrm>
            <a:off x="792153" y="1778240"/>
            <a:ext cx="3366052" cy="43222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Application state resides in the compute tier</a:t>
            </a:r>
          </a:p>
          <a:p>
            <a:pPr marL="168072" indent="-168072" defTabSz="914367">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Low latency reads and writes</a:t>
            </a:r>
          </a:p>
          <a:p>
            <a:pPr marL="168072" indent="-168072" defTabSz="914367">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Partitions are first class at the service layer for scale-out</a:t>
            </a:r>
          </a:p>
          <a:p>
            <a:pPr marL="168072" indent="-168072" defTabSz="914367">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Built in transactions</a:t>
            </a:r>
          </a:p>
          <a:p>
            <a:pPr marL="168072" indent="-168072" defTabSz="914367">
              <a:buNone/>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External stores for </a:t>
            </a:r>
            <a:br>
              <a:rPr lang="en-US" sz="1655" dirty="0">
                <a:gradFill>
                  <a:gsLst>
                    <a:gs pos="2917">
                      <a:schemeClr val="tx1"/>
                    </a:gs>
                    <a:gs pos="30000">
                      <a:schemeClr val="tx1"/>
                    </a:gs>
                  </a:gsLst>
                  <a:lin ang="5400000" scaled="0"/>
                </a:gradFill>
                <a:latin typeface="Segoe UI"/>
              </a:rPr>
            </a:br>
            <a:r>
              <a:rPr lang="en-US" sz="1655" dirty="0">
                <a:gradFill>
                  <a:gsLst>
                    <a:gs pos="2917">
                      <a:schemeClr val="tx1"/>
                    </a:gs>
                    <a:gs pos="30000">
                      <a:schemeClr val="tx1"/>
                    </a:gs>
                  </a:gsLst>
                  <a:lin ang="5400000" scaled="0"/>
                </a:gradFill>
                <a:latin typeface="Segoe UI"/>
              </a:rPr>
              <a:t>offline analytics </a:t>
            </a:r>
          </a:p>
          <a:p>
            <a:pPr marL="168072" indent="-168072" defTabSz="914367">
              <a:defRPr/>
            </a:pPr>
            <a:endParaRPr lang="en-US" sz="1655" dirty="0">
              <a:gradFill>
                <a:gsLst>
                  <a:gs pos="2917">
                    <a:schemeClr val="tx1"/>
                  </a:gs>
                  <a:gs pos="30000">
                    <a:schemeClr val="tx1"/>
                  </a:gs>
                </a:gsLst>
                <a:lin ang="5400000" scaled="0"/>
              </a:gradFill>
              <a:latin typeface="Segoe UI"/>
            </a:endParaRPr>
          </a:p>
          <a:p>
            <a:pPr marL="0" indent="0" defTabSz="914367">
              <a:buNone/>
              <a:defRPr/>
            </a:pPr>
            <a:endParaRPr lang="en-US" sz="1655" dirty="0">
              <a:gradFill>
                <a:gsLst>
                  <a:gs pos="2917">
                    <a:schemeClr val="tx1"/>
                  </a:gs>
                  <a:gs pos="30000">
                    <a:schemeClr val="tx1"/>
                  </a:gs>
                </a:gsLst>
                <a:lin ang="5400000" scaled="0"/>
              </a:gradFill>
              <a:latin typeface="Segoe UI"/>
            </a:endParaRPr>
          </a:p>
        </p:txBody>
      </p:sp>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53626" y="3659870"/>
            <a:ext cx="812011" cy="657342"/>
          </a:xfrm>
          <a:prstGeom prst="rect">
            <a:avLst/>
          </a:prstGeom>
        </p:spPr>
      </p:pic>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79879" y="3730973"/>
            <a:ext cx="812011" cy="657342"/>
          </a:xfrm>
          <a:prstGeom prst="rect">
            <a:avLst/>
          </a:prstGeom>
        </p:spPr>
      </p:pic>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06132" y="3799989"/>
            <a:ext cx="812011" cy="657342"/>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09196" y="3661147"/>
            <a:ext cx="812011" cy="657342"/>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35448" y="3732251"/>
            <a:ext cx="812011" cy="657342"/>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61701" y="3801268"/>
            <a:ext cx="812011" cy="657342"/>
          </a:xfrm>
          <a:prstGeom prst="rect">
            <a:avLst/>
          </a:prstGeom>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64764" y="3661147"/>
            <a:ext cx="812011" cy="657342"/>
          </a:xfrm>
          <a:prstGeom prst="rect">
            <a:avLst/>
          </a:prstGeom>
        </p:spPr>
      </p:pic>
      <p:pic>
        <p:nvPicPr>
          <p:cNvPr id="50" name="Picture 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91018" y="3732251"/>
            <a:ext cx="812011" cy="657342"/>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17271" y="3801268"/>
            <a:ext cx="812011" cy="657342"/>
          </a:xfrm>
          <a:prstGeom prst="rect">
            <a:avLst/>
          </a:prstGeom>
        </p:spPr>
      </p:pic>
      <p:sp>
        <p:nvSpPr>
          <p:cNvPr id="56" name="Rectangle 55"/>
          <p:cNvSpPr/>
          <p:nvPr/>
        </p:nvSpPr>
        <p:spPr bwMode="auto">
          <a:xfrm>
            <a:off x="4329315" y="5148425"/>
            <a:ext cx="5379846" cy="8854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Cold Data Stores</a:t>
            </a:r>
          </a:p>
          <a:p>
            <a:pPr defTabSz="642423" fontAlgn="base">
              <a:spcBef>
                <a:spcPct val="0"/>
              </a:spcBef>
              <a:spcAft>
                <a:spcPct val="0"/>
              </a:spcAft>
              <a:defRPr/>
            </a:pPr>
            <a:endPar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endParaRPr>
          </a:p>
        </p:txBody>
      </p:sp>
      <p:pic>
        <p:nvPicPr>
          <p:cNvPr id="57" name="Picture 56"/>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827076" y="5273672"/>
            <a:ext cx="665291" cy="665291"/>
          </a:xfrm>
          <a:prstGeom prst="rect">
            <a:avLst/>
          </a:prstGeom>
        </p:spPr>
      </p:pic>
      <p:pic>
        <p:nvPicPr>
          <p:cNvPr id="58" name="Picture 57"/>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675759" y="5273672"/>
            <a:ext cx="665291" cy="665291"/>
          </a:xfrm>
          <a:prstGeom prst="rect">
            <a:avLst/>
          </a:prstGeom>
        </p:spPr>
      </p:pic>
      <p:pic>
        <p:nvPicPr>
          <p:cNvPr id="59" name="Picture 58"/>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482741" y="5267641"/>
            <a:ext cx="671321" cy="671321"/>
          </a:xfrm>
          <a:prstGeom prst="rect">
            <a:avLst/>
          </a:prstGeom>
        </p:spPr>
      </p:pic>
      <p:pic>
        <p:nvPicPr>
          <p:cNvPr id="36" name="Picture 35">
            <a:extLst>
              <a:ext uri="{FF2B5EF4-FFF2-40B4-BE49-F238E27FC236}">
                <a16:creationId xmlns:a16="http://schemas.microsoft.com/office/drawing/2014/main" id="{AB4AECA0-D172-49E5-AAF8-8F939D2E896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40138" y="889130"/>
            <a:ext cx="642228" cy="642228"/>
          </a:xfrm>
          <a:prstGeom prst="rect">
            <a:avLst/>
          </a:prstGeom>
        </p:spPr>
      </p:pic>
      <p:sp>
        <p:nvSpPr>
          <p:cNvPr id="39" name="TextBox 38">
            <a:extLst>
              <a:ext uri="{FF2B5EF4-FFF2-40B4-BE49-F238E27FC236}">
                <a16:creationId xmlns:a16="http://schemas.microsoft.com/office/drawing/2014/main" id="{7F04574D-2FC7-4324-A30D-129DF512B373}"/>
              </a:ext>
            </a:extLst>
          </p:cNvPr>
          <p:cNvSpPr txBox="1"/>
          <p:nvPr/>
        </p:nvSpPr>
        <p:spPr>
          <a:xfrm>
            <a:off x="6679125" y="1561449"/>
            <a:ext cx="803521" cy="232823"/>
          </a:xfrm>
          <a:prstGeom prst="rect">
            <a:avLst/>
          </a:prstGeom>
          <a:noFill/>
          <a:ln>
            <a:noFill/>
          </a:ln>
        </p:spPr>
        <p:txBody>
          <a:bodyPr wrap="none" lIns="0" tIns="25209" rIns="0" bIns="0" rtlCol="0">
            <a:noAutofit/>
          </a:bodyPr>
          <a:lstStyle/>
          <a:p>
            <a:pPr algn="ctr" defTabSz="896386">
              <a:lnSpc>
                <a:spcPts val="735"/>
              </a:lnSpc>
              <a:defRPr/>
            </a:pPr>
            <a:r>
              <a:rPr lang="en-US" sz="919" kern="0" dirty="0">
                <a:gradFill>
                  <a:gsLst>
                    <a:gs pos="2917">
                      <a:schemeClr val="tx1"/>
                    </a:gs>
                    <a:gs pos="30000">
                      <a:schemeClr val="tx1"/>
                    </a:gs>
                  </a:gsLst>
                  <a:lin ang="5400000" scaled="0"/>
                </a:gradFill>
                <a:latin typeface="Segoe UI"/>
                <a:ea typeface="Arial Unicode MS" panose="020B0604020202020204" pitchFamily="34" charset="-128"/>
                <a:cs typeface="Segoe UI" panose="020B0502040204020203" pitchFamily="34" charset="0"/>
              </a:rPr>
              <a:t>Load Balancer</a:t>
            </a:r>
          </a:p>
        </p:txBody>
      </p:sp>
      <p:grpSp>
        <p:nvGrpSpPr>
          <p:cNvPr id="40" name="Group 39">
            <a:extLst>
              <a:ext uri="{FF2B5EF4-FFF2-40B4-BE49-F238E27FC236}">
                <a16:creationId xmlns:a16="http://schemas.microsoft.com/office/drawing/2014/main" id="{75425958-4526-4DA3-9DC5-9FF1F46EB8B3}"/>
              </a:ext>
            </a:extLst>
          </p:cNvPr>
          <p:cNvGrpSpPr/>
          <p:nvPr/>
        </p:nvGrpSpPr>
        <p:grpSpPr>
          <a:xfrm>
            <a:off x="5804411" y="2771145"/>
            <a:ext cx="2520837" cy="911112"/>
            <a:chOff x="4846637" y="2963862"/>
            <a:chExt cx="2743200" cy="991481"/>
          </a:xfrm>
        </p:grpSpPr>
        <p:cxnSp>
          <p:nvCxnSpPr>
            <p:cNvPr id="52" name="Straight Arrow Connector 51">
              <a:extLst>
                <a:ext uri="{FF2B5EF4-FFF2-40B4-BE49-F238E27FC236}">
                  <a16:creationId xmlns:a16="http://schemas.microsoft.com/office/drawing/2014/main" id="{F1FC2404-094B-4384-8E38-8A4770C789FA}"/>
                </a:ext>
              </a:extLst>
            </p:cNvPr>
            <p:cNvCxnSpPr/>
            <p:nvPr/>
          </p:nvCxnSpPr>
          <p:spPr>
            <a:xfrm>
              <a:off x="6173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9E4B25C-80A0-45A6-8766-5D0A5541022D}"/>
                </a:ext>
              </a:extLst>
            </p:cNvPr>
            <p:cNvCxnSpPr/>
            <p:nvPr/>
          </p:nvCxnSpPr>
          <p:spPr>
            <a:xfrm>
              <a:off x="4846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1D3C11-747C-4671-A3F5-3AD59836C14E}"/>
                </a:ext>
              </a:extLst>
            </p:cNvPr>
            <p:cNvCxnSpPr/>
            <p:nvPr/>
          </p:nvCxnSpPr>
          <p:spPr>
            <a:xfrm>
              <a:off x="75898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946F47A4-EC7F-4DA6-A8A7-C1ACEECE9B57}"/>
              </a:ext>
            </a:extLst>
          </p:cNvPr>
          <p:cNvSpPr>
            <a:spLocks noGrp="1"/>
          </p:cNvSpPr>
          <p:nvPr>
            <p:ph type="title"/>
          </p:nvPr>
        </p:nvSpPr>
        <p:spPr>
          <a:xfrm>
            <a:off x="576699" y="448700"/>
            <a:ext cx="10801919" cy="976421"/>
          </a:xfrm>
        </p:spPr>
        <p:txBody>
          <a:bodyPr/>
          <a:lstStyle/>
          <a:p>
            <a:r>
              <a:rPr lang="en-US" dirty="0" err="1">
                <a:solidFill>
                  <a:schemeClr val="tx1"/>
                </a:solidFill>
              </a:rPr>
              <a:t>Stateful</a:t>
            </a:r>
            <a:r>
              <a:rPr lang="en-US" dirty="0">
                <a:solidFill>
                  <a:schemeClr val="tx1"/>
                </a:solidFill>
              </a:rPr>
              <a:t> Services Pattern</a:t>
            </a:r>
            <a:br>
              <a:rPr lang="en-US" dirty="0">
                <a:solidFill>
                  <a:schemeClr val="tx1"/>
                </a:solidFill>
              </a:rPr>
            </a:br>
            <a:r>
              <a:rPr lang="en-US" sz="2745" spc="0" dirty="0">
                <a:latin typeface="+mn-lt"/>
              </a:rPr>
              <a:t>Simplify state, reduce latency</a:t>
            </a:r>
          </a:p>
        </p:txBody>
      </p:sp>
    </p:spTree>
    <p:custDataLst>
      <p:tags r:id="rId1"/>
    </p:custDataLst>
    <p:extLst>
      <p:ext uri="{BB962C8B-B14F-4D97-AF65-F5344CB8AC3E}">
        <p14:creationId xmlns:p14="http://schemas.microsoft.com/office/powerpoint/2010/main" val="166572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animBg="1"/>
      <p:bldP spid="5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615FC6-7765-4453-9885-97D57E839C8B}"/>
              </a:ext>
            </a:extLst>
          </p:cNvPr>
          <p:cNvSpPr>
            <a:spLocks noGrp="1"/>
          </p:cNvSpPr>
          <p:nvPr>
            <p:ph type="ctrTitle"/>
          </p:nvPr>
        </p:nvSpPr>
        <p:spPr>
          <a:xfrm>
            <a:off x="465433" y="1471658"/>
            <a:ext cx="9142703" cy="923330"/>
          </a:xfrm>
        </p:spPr>
        <p:txBody>
          <a:bodyPr/>
          <a:lstStyle/>
          <a:p>
            <a:pPr algn="l"/>
            <a:r>
              <a:rPr lang="en-US" dirty="0"/>
              <a:t>Azure Containers</a:t>
            </a:r>
          </a:p>
        </p:txBody>
      </p:sp>
      <p:sp>
        <p:nvSpPr>
          <p:cNvPr id="6" name="Subtitle 5">
            <a:extLst>
              <a:ext uri="{FF2B5EF4-FFF2-40B4-BE49-F238E27FC236}">
                <a16:creationId xmlns:a16="http://schemas.microsoft.com/office/drawing/2014/main" id="{F04C70E9-C880-4EF5-AE8A-9A9FA07604B1}"/>
              </a:ext>
            </a:extLst>
          </p:cNvPr>
          <p:cNvSpPr>
            <a:spLocks noGrp="1"/>
          </p:cNvSpPr>
          <p:nvPr>
            <p:ph type="subTitle" idx="1"/>
          </p:nvPr>
        </p:nvSpPr>
        <p:spPr>
          <a:xfrm>
            <a:off x="465433" y="2394988"/>
            <a:ext cx="9142703" cy="369332"/>
          </a:xfrm>
        </p:spPr>
        <p:txBody>
          <a:bodyPr/>
          <a:lstStyle/>
          <a:p>
            <a:pPr algn="l"/>
            <a:endParaRPr lang="en-US" dirty="0"/>
          </a:p>
        </p:txBody>
      </p:sp>
    </p:spTree>
    <p:extLst>
      <p:ext uri="{BB962C8B-B14F-4D97-AF65-F5344CB8AC3E}">
        <p14:creationId xmlns:p14="http://schemas.microsoft.com/office/powerpoint/2010/main" val="195291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699" y="448700"/>
            <a:ext cx="10801919" cy="1763303"/>
          </a:xfrm>
        </p:spPr>
        <p:txBody>
          <a:bodyPr/>
          <a:lstStyle/>
          <a:p>
            <a:pPr defTabSz="914225"/>
            <a:r>
              <a:rPr lang="en-US" sz="4400" dirty="0">
                <a:latin typeface="Calibri Light" panose="020F0302020204030204" pitchFamily="34" charset="0"/>
                <a:ea typeface="+mj-ea"/>
                <a:cs typeface="Calibri Light" panose="020F0302020204030204" pitchFamily="34" charset="0"/>
              </a:rPr>
              <a:t>Why containers?</a:t>
            </a:r>
            <a:br>
              <a:rPr lang="en-US" sz="4400" dirty="0">
                <a:ea typeface="+mj-ea"/>
                <a:cs typeface="+mj-cs"/>
              </a:rPr>
            </a:br>
            <a:r>
              <a:rPr lang="en-US" sz="3529" dirty="0">
                <a:latin typeface="Calibri Light" panose="020F0302020204030204" pitchFamily="34" charset="0"/>
                <a:cs typeface="Calibri Light" panose="020F0302020204030204" pitchFamily="34" charset="0"/>
              </a:rPr>
              <a:t>Benefits of a container architecture:</a:t>
            </a:r>
            <a:br>
              <a:rPr lang="en-US" sz="3529" dirty="0">
                <a:latin typeface="Calibri Light" panose="020F0302020204030204" pitchFamily="34" charset="0"/>
                <a:cs typeface="Calibri Light" panose="020F0302020204030204" pitchFamily="34" charset="0"/>
              </a:rPr>
            </a:br>
            <a:endParaRPr lang="en-US" sz="3529" dirty="0">
              <a:latin typeface="Calibri Light" panose="020F0302020204030204" pitchFamily="34" charset="0"/>
              <a:ea typeface="+mj-ea"/>
              <a:cs typeface="Calibri Light" panose="020F0302020204030204" pitchFamily="34" charset="0"/>
            </a:endParaRPr>
          </a:p>
        </p:txBody>
      </p:sp>
      <p:sp>
        <p:nvSpPr>
          <p:cNvPr id="5" name="Text Placeholder 4"/>
          <p:cNvSpPr>
            <a:spLocks noGrp="1"/>
          </p:cNvSpPr>
          <p:nvPr>
            <p:ph type="body" sz="quarter" idx="10"/>
          </p:nvPr>
        </p:nvSpPr>
        <p:spPr>
          <a:xfrm>
            <a:off x="101415" y="1713204"/>
            <a:ext cx="11651870" cy="4727448"/>
          </a:xfrm>
        </p:spPr>
        <p:txBody>
          <a:bodyPr/>
          <a:lstStyle/>
          <a:p>
            <a:pPr marL="560134" defTabSz="914225"/>
            <a:r>
              <a:rPr lang="en-US" sz="2400" dirty="0">
                <a:solidFill>
                  <a:schemeClr val="tx1"/>
                </a:solidFill>
              </a:rPr>
              <a:t>It’s repeatable and productive:</a:t>
            </a:r>
          </a:p>
          <a:p>
            <a:pPr marL="1122519" lvl="2" indent="-228556" defTabSz="914225">
              <a:buFont typeface="Arial" panose="020B0604020202020204" pitchFamily="34" charset="0"/>
              <a:buChar char="•"/>
            </a:pPr>
            <a:r>
              <a:rPr lang="en-US" sz="2400" dirty="0">
                <a:solidFill>
                  <a:schemeClr val="tx1"/>
                </a:solidFill>
              </a:rPr>
              <a:t>Containers present an immutable environment.</a:t>
            </a:r>
          </a:p>
          <a:p>
            <a:pPr marL="1122519" lvl="2" indent="-228556" defTabSz="914225">
              <a:buFont typeface="Arial" panose="020B0604020202020204" pitchFamily="34" charset="0"/>
              <a:buChar char="•"/>
            </a:pPr>
            <a:r>
              <a:rPr lang="en-US" sz="2400" dirty="0">
                <a:solidFill>
                  <a:schemeClr val="tx1"/>
                </a:solidFill>
              </a:rPr>
              <a:t>Reusable and portable code (“Build, Ship, and Run”).</a:t>
            </a:r>
          </a:p>
          <a:p>
            <a:pPr marL="560134" defTabSz="914225"/>
            <a:r>
              <a:rPr lang="en-US" sz="2400" dirty="0">
                <a:solidFill>
                  <a:schemeClr val="tx1"/>
                </a:solidFill>
              </a:rPr>
              <a:t>It’s consistent across development, test &amp; production.</a:t>
            </a:r>
          </a:p>
          <a:p>
            <a:pPr marL="560134" defTabSz="914225"/>
            <a:r>
              <a:rPr lang="en-US" sz="2400" dirty="0">
                <a:solidFill>
                  <a:schemeClr val="tx1"/>
                </a:solidFill>
              </a:rPr>
              <a:t>It’s fast and efficient:</a:t>
            </a:r>
          </a:p>
          <a:p>
            <a:pPr marL="898466" lvl="1" indent="-228556" defTabSz="914225">
              <a:buFont typeface="Arial" panose="020B0604020202020204" pitchFamily="34" charset="0"/>
              <a:buChar char="•"/>
            </a:pPr>
            <a:r>
              <a:rPr lang="en-US" sz="2400" dirty="0">
                <a:solidFill>
                  <a:schemeClr val="tx1"/>
                </a:solidFill>
              </a:rPr>
              <a:t>Fast &amp; agile app deployment and instant startup.</a:t>
            </a:r>
          </a:p>
          <a:p>
            <a:pPr marL="898466" lvl="1" indent="-228556" defTabSz="914225">
              <a:buFont typeface="Arial" panose="020B0604020202020204" pitchFamily="34" charset="0"/>
              <a:buChar char="•"/>
            </a:pPr>
            <a:r>
              <a:rPr lang="en-US" sz="2400" dirty="0">
                <a:solidFill>
                  <a:schemeClr val="tx1"/>
                </a:solidFill>
              </a:rPr>
              <a:t>Since containers do not require a separate operating system, they use less resources.</a:t>
            </a:r>
          </a:p>
          <a:p>
            <a:pPr marL="560134" defTabSz="914225"/>
            <a:r>
              <a:rPr lang="en-US" sz="2400" dirty="0">
                <a:solidFill>
                  <a:schemeClr val="tx1"/>
                </a:solidFill>
              </a:rPr>
              <a:t>It’s cross-platform:</a:t>
            </a:r>
          </a:p>
          <a:p>
            <a:pPr marL="898466" lvl="1" indent="-228556" defTabSz="914225">
              <a:buFont typeface="Arial" panose="020B0604020202020204" pitchFamily="34" charset="0"/>
              <a:buChar char="•"/>
            </a:pPr>
            <a:r>
              <a:rPr lang="en-US" sz="2400" dirty="0">
                <a:solidFill>
                  <a:schemeClr val="tx1"/>
                </a:solidFill>
              </a:rPr>
              <a:t>Build it once, run it anywhere: containers run on any cloud, without changes.</a:t>
            </a:r>
          </a:p>
          <a:p>
            <a:pPr marL="560134" defTabSz="914225"/>
            <a:r>
              <a:rPr lang="en-US" sz="2400" dirty="0">
                <a:solidFill>
                  <a:schemeClr val="tx1"/>
                </a:solidFill>
              </a:rPr>
              <a:t>Containers support all frameworks and technology stacks.</a:t>
            </a:r>
          </a:p>
        </p:txBody>
      </p:sp>
    </p:spTree>
    <p:extLst>
      <p:ext uri="{BB962C8B-B14F-4D97-AF65-F5344CB8AC3E}">
        <p14:creationId xmlns:p14="http://schemas.microsoft.com/office/powerpoint/2010/main" val="312209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CA1C05-BEE4-4291-B465-274CBA21BEAA}"/>
              </a:ext>
            </a:extLst>
          </p:cNvPr>
          <p:cNvSpPr>
            <a:spLocks noGrp="1"/>
          </p:cNvSpPr>
          <p:nvPr>
            <p:ph type="title"/>
          </p:nvPr>
        </p:nvSpPr>
        <p:spPr/>
        <p:txBody>
          <a:bodyPr/>
          <a:lstStyle/>
          <a:p>
            <a:r>
              <a:rPr lang="en-US"/>
              <a:t>What is Docker ?</a:t>
            </a:r>
          </a:p>
        </p:txBody>
      </p:sp>
      <p:sp>
        <p:nvSpPr>
          <p:cNvPr id="5" name="Text Placeholder 4">
            <a:extLst>
              <a:ext uri="{FF2B5EF4-FFF2-40B4-BE49-F238E27FC236}">
                <a16:creationId xmlns:a16="http://schemas.microsoft.com/office/drawing/2014/main" id="{A90F36C1-013B-46E0-9E34-A07BB3A418E7}"/>
              </a:ext>
            </a:extLst>
          </p:cNvPr>
          <p:cNvSpPr>
            <a:spLocks noGrp="1"/>
          </p:cNvSpPr>
          <p:nvPr>
            <p:ph type="body" sz="quarter" idx="10"/>
          </p:nvPr>
        </p:nvSpPr>
        <p:spPr>
          <a:xfrm>
            <a:off x="270067" y="1189814"/>
            <a:ext cx="11653425" cy="2843855"/>
          </a:xfrm>
        </p:spPr>
        <p:txBody>
          <a:bodyPr/>
          <a:lstStyle/>
          <a:p>
            <a:pPr marL="560134" indent="-560134">
              <a:buFont typeface="Arial" panose="020B0604020202020204" pitchFamily="34" charset="0"/>
              <a:buChar char="•"/>
            </a:pPr>
            <a:r>
              <a:rPr lang="en-US"/>
              <a:t>World’s leading software container platform</a:t>
            </a:r>
          </a:p>
          <a:p>
            <a:pPr marL="560134" indent="-560134">
              <a:buFont typeface="Arial" panose="020B0604020202020204" pitchFamily="34" charset="0"/>
              <a:buChar char="•"/>
            </a:pPr>
            <a:r>
              <a:rPr lang="en-US">
                <a:solidFill>
                  <a:schemeClr val="tx1"/>
                </a:solidFill>
              </a:rPr>
              <a:t>Containers are isolated, but share operating system (OS) and, where appropriate, binaries and libraries.</a:t>
            </a:r>
          </a:p>
          <a:p>
            <a:pPr marL="560134" indent="-560134">
              <a:buFont typeface="Arial" panose="020B0604020202020204" pitchFamily="34" charset="0"/>
              <a:buChar char="•"/>
            </a:pPr>
            <a:r>
              <a:rPr lang="en-US">
                <a:solidFill>
                  <a:schemeClr val="tx1"/>
                </a:solidFill>
              </a:rPr>
              <a:t>Results in faster deployment,  much less overhead, easier migration, and faster restart.</a:t>
            </a:r>
          </a:p>
          <a:p>
            <a:endParaRPr lang="en-US">
              <a:solidFill>
                <a:schemeClr val="tx1"/>
              </a:solidFill>
            </a:endParaRPr>
          </a:p>
        </p:txBody>
      </p:sp>
    </p:spTree>
    <p:extLst>
      <p:ext uri="{BB962C8B-B14F-4D97-AF65-F5344CB8AC3E}">
        <p14:creationId xmlns:p14="http://schemas.microsoft.com/office/powerpoint/2010/main" val="40307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1AFA-20CC-4570-8AEE-7533B12CE2BB}"/>
              </a:ext>
            </a:extLst>
          </p:cNvPr>
          <p:cNvSpPr>
            <a:spLocks noGrp="1"/>
          </p:cNvSpPr>
          <p:nvPr>
            <p:ph type="title"/>
          </p:nvPr>
        </p:nvSpPr>
        <p:spPr/>
        <p:txBody>
          <a:bodyPr/>
          <a:lstStyle/>
          <a:p>
            <a:r>
              <a:rPr lang="en-US"/>
              <a:t>Docker Terminology 	</a:t>
            </a:r>
          </a:p>
        </p:txBody>
      </p:sp>
      <p:sp>
        <p:nvSpPr>
          <p:cNvPr id="3" name="Text Placeholder 2">
            <a:extLst>
              <a:ext uri="{FF2B5EF4-FFF2-40B4-BE49-F238E27FC236}">
                <a16:creationId xmlns:a16="http://schemas.microsoft.com/office/drawing/2014/main" id="{D4365174-254E-4D54-888B-F5F2D1FD7A73}"/>
              </a:ext>
            </a:extLst>
          </p:cNvPr>
          <p:cNvSpPr>
            <a:spLocks noGrp="1"/>
          </p:cNvSpPr>
          <p:nvPr>
            <p:ph type="body" sz="quarter" idx="10"/>
          </p:nvPr>
        </p:nvSpPr>
        <p:spPr>
          <a:xfrm>
            <a:off x="270067" y="1189813"/>
            <a:ext cx="11653425" cy="3348994"/>
          </a:xfrm>
        </p:spPr>
        <p:txBody>
          <a:bodyPr/>
          <a:lstStyle/>
          <a:p>
            <a:pPr marL="336080" indent="-336080">
              <a:buFont typeface="Arial" panose="020B0604020202020204" pitchFamily="34" charset="0"/>
              <a:buChar char="•"/>
            </a:pPr>
            <a:r>
              <a:rPr lang="en-US" sz="2941" b="1" u="sng"/>
              <a:t>Docker images</a:t>
            </a:r>
            <a:r>
              <a:rPr lang="en-US" sz="2941" u="sng"/>
              <a:t> </a:t>
            </a:r>
            <a:r>
              <a:rPr lang="en-US" sz="2941"/>
              <a:t>are read-only templates used to create containers. Each image contains a set of instructions for creating the containers, such as what programs to install, what folders and files to create, what volumes to mount, what port numbers to expose, and so on</a:t>
            </a:r>
          </a:p>
          <a:p>
            <a:pPr marL="336080" indent="-336080">
              <a:buFont typeface="Arial" panose="020B0604020202020204" pitchFamily="34" charset="0"/>
              <a:buChar char="•"/>
            </a:pPr>
            <a:r>
              <a:rPr lang="en-US" sz="2941" b="1" u="sng"/>
              <a:t>Docker Container</a:t>
            </a:r>
            <a:r>
              <a:rPr lang="en-US" sz="2941" u="sng"/>
              <a:t> </a:t>
            </a:r>
            <a:r>
              <a:rPr lang="en-US" sz="2941"/>
              <a:t>is an isolated application platform. Containers are created from docker images. </a:t>
            </a:r>
          </a:p>
          <a:p>
            <a:endParaRPr lang="en-US" sz="2941"/>
          </a:p>
        </p:txBody>
      </p:sp>
    </p:spTree>
    <p:extLst>
      <p:ext uri="{BB962C8B-B14F-4D97-AF65-F5344CB8AC3E}">
        <p14:creationId xmlns:p14="http://schemas.microsoft.com/office/powerpoint/2010/main" val="136951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618-7A23-448B-A760-BE1067C4616D}"/>
              </a:ext>
            </a:extLst>
          </p:cNvPr>
          <p:cNvSpPr>
            <a:spLocks noGrp="1"/>
          </p:cNvSpPr>
          <p:nvPr>
            <p:ph type="title"/>
          </p:nvPr>
        </p:nvSpPr>
        <p:spPr/>
        <p:txBody>
          <a:bodyPr/>
          <a:lstStyle/>
          <a:p>
            <a:r>
              <a:rPr lang="en-US" dirty="0"/>
              <a:t>Comparing Containers and VMs</a:t>
            </a:r>
          </a:p>
        </p:txBody>
      </p:sp>
      <p:sp>
        <p:nvSpPr>
          <p:cNvPr id="4" name="Rectangle 3">
            <a:extLst>
              <a:ext uri="{FF2B5EF4-FFF2-40B4-BE49-F238E27FC236}">
                <a16:creationId xmlns:a16="http://schemas.microsoft.com/office/drawing/2014/main" id="{243E7A1A-87D2-41C1-B060-5C981F17BB65}"/>
              </a:ext>
            </a:extLst>
          </p:cNvPr>
          <p:cNvSpPr/>
          <p:nvPr/>
        </p:nvSpPr>
        <p:spPr bwMode="auto">
          <a:xfrm>
            <a:off x="2226367" y="1634041"/>
            <a:ext cx="628018" cy="84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a:t>
            </a:r>
          </a:p>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a:t>
            </a:r>
          </a:p>
        </p:txBody>
      </p:sp>
      <p:sp>
        <p:nvSpPr>
          <p:cNvPr id="7" name="Rectangle 6">
            <a:extLst>
              <a:ext uri="{FF2B5EF4-FFF2-40B4-BE49-F238E27FC236}">
                <a16:creationId xmlns:a16="http://schemas.microsoft.com/office/drawing/2014/main" id="{DDE9C170-BC92-4E08-A7D6-748C526D3D81}"/>
              </a:ext>
            </a:extLst>
          </p:cNvPr>
          <p:cNvSpPr/>
          <p:nvPr/>
        </p:nvSpPr>
        <p:spPr bwMode="auto">
          <a:xfrm>
            <a:off x="3232415" y="1641836"/>
            <a:ext cx="628018" cy="84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a:t>
            </a:r>
          </a:p>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a:t>
            </a:r>
          </a:p>
        </p:txBody>
      </p:sp>
      <p:sp>
        <p:nvSpPr>
          <p:cNvPr id="8" name="Rectangle 7">
            <a:extLst>
              <a:ext uri="{FF2B5EF4-FFF2-40B4-BE49-F238E27FC236}">
                <a16:creationId xmlns:a16="http://schemas.microsoft.com/office/drawing/2014/main" id="{E760156C-9807-4502-BB2E-8DDBA0816F8D}"/>
              </a:ext>
            </a:extLst>
          </p:cNvPr>
          <p:cNvSpPr/>
          <p:nvPr/>
        </p:nvSpPr>
        <p:spPr bwMode="auto">
          <a:xfrm>
            <a:off x="4238463" y="1634040"/>
            <a:ext cx="628018" cy="84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a:t>
            </a:r>
          </a:p>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B</a:t>
            </a:r>
          </a:p>
        </p:txBody>
      </p:sp>
      <p:sp>
        <p:nvSpPr>
          <p:cNvPr id="9" name="Rectangle 8">
            <a:extLst>
              <a:ext uri="{FF2B5EF4-FFF2-40B4-BE49-F238E27FC236}">
                <a16:creationId xmlns:a16="http://schemas.microsoft.com/office/drawing/2014/main" id="{06139AA4-D081-4A46-A86F-1F11CB79A9DC}"/>
              </a:ext>
            </a:extLst>
          </p:cNvPr>
          <p:cNvSpPr/>
          <p:nvPr/>
        </p:nvSpPr>
        <p:spPr bwMode="auto">
          <a:xfrm>
            <a:off x="4238463" y="2481559"/>
            <a:ext cx="628018" cy="7655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353535"/>
                </a:solidFill>
                <a:effectLst>
                  <a:outerShdw blurRad="38100" dist="19050" dir="2700000" algn="tl" rotWithShape="0">
                    <a:srgbClr val="353535">
                      <a:alpha val="40000"/>
                    </a:srgbClr>
                  </a:outerShdw>
                </a:effectLst>
                <a:latin typeface="Segoe UI Semilight"/>
                <a:ea typeface="Segoe UI" pitchFamily="34" charset="0"/>
                <a:cs typeface="Segoe UI" pitchFamily="34" charset="0"/>
              </a:rPr>
              <a:t>Bin/ Libs</a:t>
            </a:r>
          </a:p>
        </p:txBody>
      </p:sp>
      <p:sp>
        <p:nvSpPr>
          <p:cNvPr id="10" name="Rectangle 9">
            <a:extLst>
              <a:ext uri="{FF2B5EF4-FFF2-40B4-BE49-F238E27FC236}">
                <a16:creationId xmlns:a16="http://schemas.microsoft.com/office/drawing/2014/main" id="{4295CB88-D166-4555-83E3-1D9080E8FB0D}"/>
              </a:ext>
            </a:extLst>
          </p:cNvPr>
          <p:cNvSpPr/>
          <p:nvPr/>
        </p:nvSpPr>
        <p:spPr bwMode="auto">
          <a:xfrm>
            <a:off x="3232415" y="2489356"/>
            <a:ext cx="628018" cy="7655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Bin/ Libs</a:t>
            </a:r>
          </a:p>
        </p:txBody>
      </p:sp>
      <p:sp>
        <p:nvSpPr>
          <p:cNvPr id="11" name="Rectangle 10">
            <a:extLst>
              <a:ext uri="{FF2B5EF4-FFF2-40B4-BE49-F238E27FC236}">
                <a16:creationId xmlns:a16="http://schemas.microsoft.com/office/drawing/2014/main" id="{42F27F08-2B5B-4938-9B10-1BC0F3D8144F}"/>
              </a:ext>
            </a:extLst>
          </p:cNvPr>
          <p:cNvSpPr/>
          <p:nvPr/>
        </p:nvSpPr>
        <p:spPr bwMode="auto">
          <a:xfrm>
            <a:off x="2226367" y="2481559"/>
            <a:ext cx="628018" cy="7655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Bin/ Libs</a:t>
            </a:r>
          </a:p>
        </p:txBody>
      </p:sp>
      <p:sp>
        <p:nvSpPr>
          <p:cNvPr id="12" name="Rectangle 11">
            <a:extLst>
              <a:ext uri="{FF2B5EF4-FFF2-40B4-BE49-F238E27FC236}">
                <a16:creationId xmlns:a16="http://schemas.microsoft.com/office/drawing/2014/main" id="{2C8252D8-1926-4704-B48D-BA9905E65E30}"/>
              </a:ext>
            </a:extLst>
          </p:cNvPr>
          <p:cNvSpPr/>
          <p:nvPr/>
        </p:nvSpPr>
        <p:spPr bwMode="auto">
          <a:xfrm>
            <a:off x="2226367" y="3247117"/>
            <a:ext cx="628018" cy="1246542"/>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Guest</a:t>
            </a:r>
          </a:p>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OS</a:t>
            </a:r>
          </a:p>
        </p:txBody>
      </p:sp>
      <p:sp>
        <p:nvSpPr>
          <p:cNvPr id="13" name="Rectangle 12">
            <a:extLst>
              <a:ext uri="{FF2B5EF4-FFF2-40B4-BE49-F238E27FC236}">
                <a16:creationId xmlns:a16="http://schemas.microsoft.com/office/drawing/2014/main" id="{7EABAA06-6C01-4414-95D5-45FD42B36728}"/>
              </a:ext>
            </a:extLst>
          </p:cNvPr>
          <p:cNvSpPr/>
          <p:nvPr/>
        </p:nvSpPr>
        <p:spPr bwMode="auto">
          <a:xfrm>
            <a:off x="3232415" y="3254912"/>
            <a:ext cx="628018" cy="1246542"/>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Guest</a:t>
            </a:r>
          </a:p>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OS</a:t>
            </a:r>
          </a:p>
        </p:txBody>
      </p:sp>
      <p:sp>
        <p:nvSpPr>
          <p:cNvPr id="14" name="Rectangle 13">
            <a:extLst>
              <a:ext uri="{FF2B5EF4-FFF2-40B4-BE49-F238E27FC236}">
                <a16:creationId xmlns:a16="http://schemas.microsoft.com/office/drawing/2014/main" id="{A81C2938-DBDE-45FC-B772-E570BA45E67F}"/>
              </a:ext>
            </a:extLst>
          </p:cNvPr>
          <p:cNvSpPr/>
          <p:nvPr/>
        </p:nvSpPr>
        <p:spPr bwMode="auto">
          <a:xfrm>
            <a:off x="4238463" y="3247117"/>
            <a:ext cx="628018" cy="1246542"/>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Guest</a:t>
            </a:r>
          </a:p>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OS</a:t>
            </a:r>
          </a:p>
        </p:txBody>
      </p:sp>
      <p:sp>
        <p:nvSpPr>
          <p:cNvPr id="15" name="Rectangle 14">
            <a:extLst>
              <a:ext uri="{FF2B5EF4-FFF2-40B4-BE49-F238E27FC236}">
                <a16:creationId xmlns:a16="http://schemas.microsoft.com/office/drawing/2014/main" id="{C66EEBB4-C705-44C4-93C4-1147D8E08F10}"/>
              </a:ext>
            </a:extLst>
          </p:cNvPr>
          <p:cNvSpPr/>
          <p:nvPr/>
        </p:nvSpPr>
        <p:spPr bwMode="auto">
          <a:xfrm>
            <a:off x="2208075" y="4493659"/>
            <a:ext cx="2658405" cy="4146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353535"/>
                </a:solidFill>
                <a:effectLst>
                  <a:outerShdw blurRad="38100" dist="19050" dir="2700000" algn="tl" rotWithShape="0">
                    <a:srgbClr val="353535">
                      <a:alpha val="40000"/>
                    </a:srgbClr>
                  </a:outerShdw>
                </a:effectLst>
                <a:latin typeface="Segoe UI Semilight"/>
                <a:cs typeface="Segoe UI" pitchFamily="34" charset="0"/>
              </a:rPr>
              <a:t>Hypervisor </a:t>
            </a:r>
          </a:p>
        </p:txBody>
      </p:sp>
      <p:sp>
        <p:nvSpPr>
          <p:cNvPr id="16" name="Rectangle 15">
            <a:extLst>
              <a:ext uri="{FF2B5EF4-FFF2-40B4-BE49-F238E27FC236}">
                <a16:creationId xmlns:a16="http://schemas.microsoft.com/office/drawing/2014/main" id="{549D2784-EA15-48FD-B4C9-736A095C4726}"/>
              </a:ext>
            </a:extLst>
          </p:cNvPr>
          <p:cNvSpPr/>
          <p:nvPr/>
        </p:nvSpPr>
        <p:spPr bwMode="auto">
          <a:xfrm>
            <a:off x="2208075" y="4908271"/>
            <a:ext cx="2658405" cy="417665"/>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Host OS</a:t>
            </a:r>
          </a:p>
        </p:txBody>
      </p:sp>
      <p:sp>
        <p:nvSpPr>
          <p:cNvPr id="17" name="Rectangle 16">
            <a:extLst>
              <a:ext uri="{FF2B5EF4-FFF2-40B4-BE49-F238E27FC236}">
                <a16:creationId xmlns:a16="http://schemas.microsoft.com/office/drawing/2014/main" id="{79DA71E4-9E16-4079-B055-6DCEB5AEB682}"/>
              </a:ext>
            </a:extLst>
          </p:cNvPr>
          <p:cNvSpPr/>
          <p:nvPr/>
        </p:nvSpPr>
        <p:spPr bwMode="auto">
          <a:xfrm>
            <a:off x="2217221" y="5325590"/>
            <a:ext cx="2658405" cy="414612"/>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FFFFFF"/>
                </a:solidFill>
                <a:effectLst>
                  <a:outerShdw blurRad="38100" dist="19050" dir="2700000" algn="tl" rotWithShape="0">
                    <a:srgbClr val="353535">
                      <a:alpha val="40000"/>
                    </a:srgbClr>
                  </a:outerShdw>
                </a:effectLst>
                <a:latin typeface="Segoe UI Semilight"/>
                <a:ea typeface="Segoe UI" pitchFamily="34" charset="0"/>
                <a:cs typeface="Segoe UI" pitchFamily="34" charset="0"/>
              </a:rPr>
              <a:t>Server </a:t>
            </a:r>
          </a:p>
        </p:txBody>
      </p:sp>
      <p:sp>
        <p:nvSpPr>
          <p:cNvPr id="30" name="Rectangle 29">
            <a:extLst>
              <a:ext uri="{FF2B5EF4-FFF2-40B4-BE49-F238E27FC236}">
                <a16:creationId xmlns:a16="http://schemas.microsoft.com/office/drawing/2014/main" id="{D5245673-9A97-4461-B609-7DABDEF2CEF5}"/>
              </a:ext>
            </a:extLst>
          </p:cNvPr>
          <p:cNvSpPr/>
          <p:nvPr/>
        </p:nvSpPr>
        <p:spPr bwMode="auto">
          <a:xfrm>
            <a:off x="7465998" y="3254213"/>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A</a:t>
            </a:r>
          </a:p>
        </p:txBody>
      </p:sp>
      <p:sp>
        <p:nvSpPr>
          <p:cNvPr id="32" name="Rectangle 31">
            <a:extLst>
              <a:ext uri="{FF2B5EF4-FFF2-40B4-BE49-F238E27FC236}">
                <a16:creationId xmlns:a16="http://schemas.microsoft.com/office/drawing/2014/main" id="{4816B1B8-098D-43A8-95C0-C18126D07B1F}"/>
              </a:ext>
            </a:extLst>
          </p:cNvPr>
          <p:cNvSpPr/>
          <p:nvPr/>
        </p:nvSpPr>
        <p:spPr bwMode="auto">
          <a:xfrm>
            <a:off x="7923390" y="3254213"/>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A’</a:t>
            </a:r>
          </a:p>
        </p:txBody>
      </p:sp>
      <p:sp>
        <p:nvSpPr>
          <p:cNvPr id="33" name="Rectangle 32">
            <a:extLst>
              <a:ext uri="{FF2B5EF4-FFF2-40B4-BE49-F238E27FC236}">
                <a16:creationId xmlns:a16="http://schemas.microsoft.com/office/drawing/2014/main" id="{6932D593-E3F1-4E14-851C-80C236BFFDDD}"/>
              </a:ext>
            </a:extLst>
          </p:cNvPr>
          <p:cNvSpPr/>
          <p:nvPr/>
        </p:nvSpPr>
        <p:spPr bwMode="auto">
          <a:xfrm>
            <a:off x="8838175" y="3254213"/>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B’</a:t>
            </a:r>
          </a:p>
        </p:txBody>
      </p:sp>
      <p:sp>
        <p:nvSpPr>
          <p:cNvPr id="34" name="Rectangle 33">
            <a:extLst>
              <a:ext uri="{FF2B5EF4-FFF2-40B4-BE49-F238E27FC236}">
                <a16:creationId xmlns:a16="http://schemas.microsoft.com/office/drawing/2014/main" id="{D8873740-76DC-453E-A94F-6283136034E6}"/>
              </a:ext>
            </a:extLst>
          </p:cNvPr>
          <p:cNvSpPr/>
          <p:nvPr/>
        </p:nvSpPr>
        <p:spPr bwMode="auto">
          <a:xfrm>
            <a:off x="8380783" y="3254213"/>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B</a:t>
            </a:r>
          </a:p>
        </p:txBody>
      </p:sp>
      <p:sp>
        <p:nvSpPr>
          <p:cNvPr id="35" name="Rectangle 34">
            <a:extLst>
              <a:ext uri="{FF2B5EF4-FFF2-40B4-BE49-F238E27FC236}">
                <a16:creationId xmlns:a16="http://schemas.microsoft.com/office/drawing/2014/main" id="{87E72605-BA32-4D24-AD6C-4B0872E79D66}"/>
              </a:ext>
            </a:extLst>
          </p:cNvPr>
          <p:cNvSpPr/>
          <p:nvPr/>
        </p:nvSpPr>
        <p:spPr bwMode="auto">
          <a:xfrm>
            <a:off x="9295566" y="3252864"/>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B’</a:t>
            </a:r>
          </a:p>
        </p:txBody>
      </p:sp>
      <p:sp>
        <p:nvSpPr>
          <p:cNvPr id="36" name="Rectangle 35">
            <a:extLst>
              <a:ext uri="{FF2B5EF4-FFF2-40B4-BE49-F238E27FC236}">
                <a16:creationId xmlns:a16="http://schemas.microsoft.com/office/drawing/2014/main" id="{440F473A-0A46-4E71-A9A5-7B47A1E99BEE}"/>
              </a:ext>
            </a:extLst>
          </p:cNvPr>
          <p:cNvSpPr/>
          <p:nvPr/>
        </p:nvSpPr>
        <p:spPr bwMode="auto">
          <a:xfrm>
            <a:off x="7465998" y="4479064"/>
            <a:ext cx="2658405" cy="41461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FFFFFF"/>
                </a:solidFill>
                <a:latin typeface="Segoe UI "/>
                <a:ea typeface="Segoe UI" pitchFamily="34" charset="0"/>
                <a:cs typeface="Segoe UI" pitchFamily="34" charset="0"/>
              </a:rPr>
              <a:t>Docker Engine</a:t>
            </a:r>
          </a:p>
        </p:txBody>
      </p:sp>
      <p:sp>
        <p:nvSpPr>
          <p:cNvPr id="37" name="Rectangle 36">
            <a:extLst>
              <a:ext uri="{FF2B5EF4-FFF2-40B4-BE49-F238E27FC236}">
                <a16:creationId xmlns:a16="http://schemas.microsoft.com/office/drawing/2014/main" id="{ED7F1B12-820A-453A-B092-D0AFEF379211}"/>
              </a:ext>
            </a:extLst>
          </p:cNvPr>
          <p:cNvSpPr/>
          <p:nvPr/>
        </p:nvSpPr>
        <p:spPr bwMode="auto">
          <a:xfrm>
            <a:off x="7465998" y="4908271"/>
            <a:ext cx="2658405" cy="417665"/>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Host OS</a:t>
            </a:r>
          </a:p>
        </p:txBody>
      </p:sp>
      <p:sp>
        <p:nvSpPr>
          <p:cNvPr id="38" name="Rectangle 37">
            <a:extLst>
              <a:ext uri="{FF2B5EF4-FFF2-40B4-BE49-F238E27FC236}">
                <a16:creationId xmlns:a16="http://schemas.microsoft.com/office/drawing/2014/main" id="{459D4A10-35E8-4B20-8D9E-BF265E3A4027}"/>
              </a:ext>
            </a:extLst>
          </p:cNvPr>
          <p:cNvSpPr/>
          <p:nvPr/>
        </p:nvSpPr>
        <p:spPr bwMode="auto">
          <a:xfrm>
            <a:off x="7475144" y="5325590"/>
            <a:ext cx="2658405" cy="414612"/>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FFFFFF"/>
                </a:solidFill>
                <a:effectLst>
                  <a:outerShdw blurRad="38100" dist="19050" dir="2700000" algn="tl" rotWithShape="0">
                    <a:srgbClr val="353535">
                      <a:alpha val="40000"/>
                    </a:srgbClr>
                  </a:outerShdw>
                </a:effectLst>
                <a:latin typeface="Segoe UI Semilight"/>
                <a:ea typeface="Segoe UI" pitchFamily="34" charset="0"/>
                <a:cs typeface="Segoe UI" pitchFamily="34" charset="0"/>
              </a:rPr>
              <a:t>Server</a:t>
            </a:r>
          </a:p>
        </p:txBody>
      </p:sp>
      <p:sp>
        <p:nvSpPr>
          <p:cNvPr id="39" name="Rectangle 38">
            <a:extLst>
              <a:ext uri="{FF2B5EF4-FFF2-40B4-BE49-F238E27FC236}">
                <a16:creationId xmlns:a16="http://schemas.microsoft.com/office/drawing/2014/main" id="{812804EB-79C9-4002-89B7-D7EA7AF9E48D}"/>
              </a:ext>
            </a:extLst>
          </p:cNvPr>
          <p:cNvSpPr/>
          <p:nvPr/>
        </p:nvSpPr>
        <p:spPr bwMode="auto">
          <a:xfrm>
            <a:off x="9752957" y="3250164"/>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C</a:t>
            </a:r>
          </a:p>
        </p:txBody>
      </p:sp>
      <p:sp>
        <p:nvSpPr>
          <p:cNvPr id="40" name="Rectangle 39">
            <a:extLst>
              <a:ext uri="{FF2B5EF4-FFF2-40B4-BE49-F238E27FC236}">
                <a16:creationId xmlns:a16="http://schemas.microsoft.com/office/drawing/2014/main" id="{41D620CA-55DA-475B-978A-79DE766AF712}"/>
              </a:ext>
            </a:extLst>
          </p:cNvPr>
          <p:cNvSpPr/>
          <p:nvPr/>
        </p:nvSpPr>
        <p:spPr bwMode="auto">
          <a:xfrm>
            <a:off x="8380779" y="4175373"/>
            <a:ext cx="1286233" cy="29311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dirty="0">
                <a:ln w="0"/>
                <a:solidFill>
                  <a:srgbClr val="353535"/>
                </a:solidFill>
                <a:effectLst>
                  <a:outerShdw blurRad="38100" dist="19050" dir="2700000" algn="tl" rotWithShape="0">
                    <a:srgbClr val="353535">
                      <a:alpha val="40000"/>
                    </a:srgbClr>
                  </a:outerShdw>
                </a:effectLst>
                <a:latin typeface="Segoe UI Semilight"/>
                <a:ea typeface="Segoe UI" pitchFamily="34" charset="0"/>
                <a:cs typeface="Segoe UI" pitchFamily="34" charset="0"/>
              </a:rPr>
              <a:t>Bin/ Libs</a:t>
            </a:r>
          </a:p>
        </p:txBody>
      </p:sp>
      <p:sp>
        <p:nvSpPr>
          <p:cNvPr id="41" name="Rectangle 40">
            <a:extLst>
              <a:ext uri="{FF2B5EF4-FFF2-40B4-BE49-F238E27FC236}">
                <a16:creationId xmlns:a16="http://schemas.microsoft.com/office/drawing/2014/main" id="{88A03B4F-D315-4960-B965-C7FBE3F7164A}"/>
              </a:ext>
            </a:extLst>
          </p:cNvPr>
          <p:cNvSpPr/>
          <p:nvPr/>
        </p:nvSpPr>
        <p:spPr bwMode="auto">
          <a:xfrm>
            <a:off x="7456852" y="4175372"/>
            <a:ext cx="837984" cy="2949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b="1" dirty="0">
                <a:gradFill>
                  <a:gsLst>
                    <a:gs pos="0">
                      <a:srgbClr val="FFFFFF"/>
                    </a:gs>
                    <a:gs pos="100000">
                      <a:srgbClr val="FFFFFF"/>
                    </a:gs>
                  </a:gsLst>
                  <a:lin ang="5400000" scaled="0"/>
                </a:gradFill>
                <a:latin typeface="Segoe UI Semilight"/>
                <a:ea typeface="Segoe UI" pitchFamily="34" charset="0"/>
                <a:cs typeface="Segoe UI" pitchFamily="34" charset="0"/>
              </a:rPr>
              <a:t>Bin/Libs</a:t>
            </a:r>
          </a:p>
        </p:txBody>
      </p:sp>
      <p:sp>
        <p:nvSpPr>
          <p:cNvPr id="42" name="Rectangle 41">
            <a:extLst>
              <a:ext uri="{FF2B5EF4-FFF2-40B4-BE49-F238E27FC236}">
                <a16:creationId xmlns:a16="http://schemas.microsoft.com/office/drawing/2014/main" id="{4CA5A32C-34DE-430B-AAC6-90E95497DEA4}"/>
              </a:ext>
            </a:extLst>
          </p:cNvPr>
          <p:cNvSpPr/>
          <p:nvPr/>
        </p:nvSpPr>
        <p:spPr bwMode="auto">
          <a:xfrm>
            <a:off x="9752956" y="4178074"/>
            <a:ext cx="371449" cy="29311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b="1" dirty="0">
                <a:gradFill>
                  <a:gsLst>
                    <a:gs pos="0">
                      <a:srgbClr val="FFFFFF"/>
                    </a:gs>
                    <a:gs pos="100000">
                      <a:srgbClr val="FFFFFF"/>
                    </a:gs>
                  </a:gsLst>
                  <a:lin ang="5400000" scaled="0"/>
                </a:gradFill>
                <a:latin typeface="Segoe UI Semilight"/>
                <a:cs typeface="Segoe UI" pitchFamily="34" charset="0"/>
              </a:rPr>
              <a:t>Bin/Libs</a:t>
            </a:r>
          </a:p>
        </p:txBody>
      </p:sp>
      <p:sp>
        <p:nvSpPr>
          <p:cNvPr id="44" name="Left Brace 43">
            <a:extLst>
              <a:ext uri="{FF2B5EF4-FFF2-40B4-BE49-F238E27FC236}">
                <a16:creationId xmlns:a16="http://schemas.microsoft.com/office/drawing/2014/main" id="{FF9637FF-2F73-4BA5-9EE9-5871D4A20BB4}"/>
              </a:ext>
            </a:extLst>
          </p:cNvPr>
          <p:cNvSpPr/>
          <p:nvPr/>
        </p:nvSpPr>
        <p:spPr>
          <a:xfrm>
            <a:off x="1744683" y="1634041"/>
            <a:ext cx="384127" cy="283444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30">
              <a:solidFill>
                <a:srgbClr val="353535"/>
              </a:solidFill>
              <a:latin typeface="Segoe UI Semilight"/>
            </a:endParaRPr>
          </a:p>
        </p:txBody>
      </p:sp>
      <p:sp>
        <p:nvSpPr>
          <p:cNvPr id="45" name="TextBox 44">
            <a:extLst>
              <a:ext uri="{FF2B5EF4-FFF2-40B4-BE49-F238E27FC236}">
                <a16:creationId xmlns:a16="http://schemas.microsoft.com/office/drawing/2014/main" id="{06D1C4A2-1590-4C20-9453-1A3053134172}"/>
              </a:ext>
            </a:extLst>
          </p:cNvPr>
          <p:cNvSpPr txBox="1"/>
          <p:nvPr/>
        </p:nvSpPr>
        <p:spPr>
          <a:xfrm>
            <a:off x="975941" y="2779917"/>
            <a:ext cx="865812" cy="580423"/>
          </a:xfrm>
          <a:prstGeom prst="rect">
            <a:avLst/>
          </a:prstGeom>
          <a:noFill/>
        </p:spPr>
        <p:txBody>
          <a:bodyPr wrap="square" lIns="179259" tIns="143407" rIns="179259" bIns="143407" rtlCol="0">
            <a:spAutoFit/>
          </a:bodyPr>
          <a:lstStyle/>
          <a:p>
            <a:pPr algn="r" defTabSz="914192">
              <a:lnSpc>
                <a:spcPct val="90000"/>
              </a:lnSpc>
              <a:spcAft>
                <a:spcPts val="588"/>
              </a:spcAft>
              <a:defRPr/>
            </a:pPr>
            <a:r>
              <a:rPr lang="en-US" sz="2059" b="1" dirty="0">
                <a:solidFill>
                  <a:srgbClr val="FFFFFF"/>
                </a:solidFill>
                <a:latin typeface="Segoe UI Semilight"/>
              </a:rPr>
              <a:t>VM</a:t>
            </a:r>
          </a:p>
        </p:txBody>
      </p:sp>
      <p:sp>
        <p:nvSpPr>
          <p:cNvPr id="46" name="Left Brace 45">
            <a:extLst>
              <a:ext uri="{FF2B5EF4-FFF2-40B4-BE49-F238E27FC236}">
                <a16:creationId xmlns:a16="http://schemas.microsoft.com/office/drawing/2014/main" id="{4F1A8C03-41A8-4142-B1B3-6717E828797B}"/>
              </a:ext>
            </a:extLst>
          </p:cNvPr>
          <p:cNvSpPr/>
          <p:nvPr/>
        </p:nvSpPr>
        <p:spPr>
          <a:xfrm>
            <a:off x="6995923" y="3254213"/>
            <a:ext cx="384127" cy="122485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30">
              <a:solidFill>
                <a:srgbClr val="353535"/>
              </a:solidFill>
              <a:latin typeface="Segoe UI Semilight"/>
            </a:endParaRPr>
          </a:p>
        </p:txBody>
      </p:sp>
      <p:sp>
        <p:nvSpPr>
          <p:cNvPr id="47" name="TextBox 46">
            <a:extLst>
              <a:ext uri="{FF2B5EF4-FFF2-40B4-BE49-F238E27FC236}">
                <a16:creationId xmlns:a16="http://schemas.microsoft.com/office/drawing/2014/main" id="{2B8AFD05-EE97-4E79-9506-15FECF941BE1}"/>
              </a:ext>
            </a:extLst>
          </p:cNvPr>
          <p:cNvSpPr txBox="1"/>
          <p:nvPr/>
        </p:nvSpPr>
        <p:spPr>
          <a:xfrm>
            <a:off x="5453902" y="3570466"/>
            <a:ext cx="1645248" cy="580423"/>
          </a:xfrm>
          <a:prstGeom prst="rect">
            <a:avLst/>
          </a:prstGeom>
          <a:noFill/>
        </p:spPr>
        <p:txBody>
          <a:bodyPr wrap="square" lIns="179259" tIns="143407" rIns="179259" bIns="143407" rtlCol="0">
            <a:spAutoFit/>
          </a:bodyPr>
          <a:lstStyle/>
          <a:p>
            <a:pPr algn="r" defTabSz="914192">
              <a:lnSpc>
                <a:spcPct val="90000"/>
              </a:lnSpc>
              <a:spcAft>
                <a:spcPts val="588"/>
              </a:spcAft>
              <a:defRPr/>
            </a:pPr>
            <a:r>
              <a:rPr lang="en-US" sz="2059" b="1" dirty="0">
                <a:solidFill>
                  <a:srgbClr val="FFFFFF"/>
                </a:solidFill>
                <a:latin typeface="Segoe UI Semilight"/>
              </a:rPr>
              <a:t>Container</a:t>
            </a:r>
          </a:p>
        </p:txBody>
      </p:sp>
      <p:sp>
        <p:nvSpPr>
          <p:cNvPr id="48" name="TextBox 47">
            <a:extLst>
              <a:ext uri="{FF2B5EF4-FFF2-40B4-BE49-F238E27FC236}">
                <a16:creationId xmlns:a16="http://schemas.microsoft.com/office/drawing/2014/main" id="{70D01ED8-3F16-43D3-B989-6C122846D9CF}"/>
              </a:ext>
            </a:extLst>
          </p:cNvPr>
          <p:cNvSpPr txBox="1"/>
          <p:nvPr/>
        </p:nvSpPr>
        <p:spPr>
          <a:xfrm>
            <a:off x="6912744" y="1472174"/>
            <a:ext cx="4124402" cy="1267209"/>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solidFill>
                  <a:srgbClr val="FFFFFF"/>
                </a:solidFill>
                <a:latin typeface="Segoe UI Semilight"/>
              </a:rPr>
              <a:t>Containers are separate but share OS and, where appropriate, binaries/libraries</a:t>
            </a:r>
          </a:p>
        </p:txBody>
      </p:sp>
    </p:spTree>
    <p:extLst>
      <p:ext uri="{BB962C8B-B14F-4D97-AF65-F5344CB8AC3E}">
        <p14:creationId xmlns:p14="http://schemas.microsoft.com/office/powerpoint/2010/main" val="1482830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9208-0813-4045-9564-CF9D136D1617}"/>
              </a:ext>
            </a:extLst>
          </p:cNvPr>
          <p:cNvSpPr>
            <a:spLocks noGrp="1"/>
          </p:cNvSpPr>
          <p:nvPr>
            <p:ph type="title"/>
          </p:nvPr>
        </p:nvSpPr>
        <p:spPr/>
        <p:txBody>
          <a:bodyPr/>
          <a:lstStyle/>
          <a:p>
            <a:r>
              <a:rPr lang="en-US" dirty="0"/>
              <a:t>Microsoft Container Technologies</a:t>
            </a:r>
          </a:p>
        </p:txBody>
      </p:sp>
      <p:pic>
        <p:nvPicPr>
          <p:cNvPr id="4" name="Picture 3" descr="A close up of a logo&#10;&#10;Description generated with very high confidence">
            <a:extLst>
              <a:ext uri="{FF2B5EF4-FFF2-40B4-BE49-F238E27FC236}">
                <a16:creationId xmlns:a16="http://schemas.microsoft.com/office/drawing/2014/main" id="{E68D81F4-F31B-4CEB-9650-169EFD83E579}"/>
              </a:ext>
            </a:extLst>
          </p:cNvPr>
          <p:cNvPicPr>
            <a:picLocks noChangeAspect="1"/>
          </p:cNvPicPr>
          <p:nvPr/>
        </p:nvPicPr>
        <p:blipFill>
          <a:blip r:embed="rId3"/>
          <a:stretch>
            <a:fillRect/>
          </a:stretch>
        </p:blipFill>
        <p:spPr>
          <a:xfrm>
            <a:off x="1794335" y="1868657"/>
            <a:ext cx="1389827" cy="794807"/>
          </a:xfrm>
          <a:prstGeom prst="rect">
            <a:avLst/>
          </a:prstGeom>
        </p:spPr>
      </p:pic>
      <p:pic>
        <p:nvPicPr>
          <p:cNvPr id="6" name="Picture 5">
            <a:extLst>
              <a:ext uri="{FF2B5EF4-FFF2-40B4-BE49-F238E27FC236}">
                <a16:creationId xmlns:a16="http://schemas.microsoft.com/office/drawing/2014/main" id="{86B280F7-09B6-44D2-9105-BDE4ECDEC88A}"/>
              </a:ext>
            </a:extLst>
          </p:cNvPr>
          <p:cNvPicPr>
            <a:picLocks noChangeAspect="1"/>
          </p:cNvPicPr>
          <p:nvPr/>
        </p:nvPicPr>
        <p:blipFill>
          <a:blip r:embed="rId4">
            <a:clrChange>
              <a:clrFrom>
                <a:srgbClr val="FFFFFF"/>
              </a:clrFrom>
              <a:clrTo>
                <a:srgbClr val="FFFFFF">
                  <a:alpha val="0"/>
                </a:srgbClr>
              </a:clrTo>
            </a:clrChange>
            <a:duotone>
              <a:prstClr val="black"/>
              <a:srgbClr val="781BF5">
                <a:tint val="45000"/>
                <a:satMod val="400000"/>
              </a:srgbClr>
            </a:duotone>
          </a:blip>
          <a:stretch>
            <a:fillRect/>
          </a:stretch>
        </p:blipFill>
        <p:spPr>
          <a:xfrm>
            <a:off x="2023232" y="2889294"/>
            <a:ext cx="947512" cy="947512"/>
          </a:xfrm>
          <a:prstGeom prst="rect">
            <a:avLst/>
          </a:prstGeom>
        </p:spPr>
      </p:pic>
      <p:sp>
        <p:nvSpPr>
          <p:cNvPr id="7" name="Scroll: Vertical 6">
            <a:extLst>
              <a:ext uri="{FF2B5EF4-FFF2-40B4-BE49-F238E27FC236}">
                <a16:creationId xmlns:a16="http://schemas.microsoft.com/office/drawing/2014/main" id="{9905A64D-6B02-4E3D-A4F3-456C5500E777}"/>
              </a:ext>
            </a:extLst>
          </p:cNvPr>
          <p:cNvSpPr/>
          <p:nvPr/>
        </p:nvSpPr>
        <p:spPr>
          <a:xfrm>
            <a:off x="1926643" y="4094117"/>
            <a:ext cx="1044100" cy="992763"/>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defTabSz="914225">
              <a:defRPr/>
            </a:pPr>
            <a:r>
              <a:rPr lang="en-US" sz="1200" dirty="0">
                <a:solidFill>
                  <a:srgbClr val="353535"/>
                </a:solidFill>
                <a:latin typeface="Segoe UI Semilight"/>
              </a:rPr>
              <a:t>foo(bar) {</a:t>
            </a:r>
          </a:p>
          <a:p>
            <a:pPr defTabSz="914225">
              <a:defRPr/>
            </a:pPr>
            <a:r>
              <a:rPr lang="en-US" sz="1200" dirty="0">
                <a:solidFill>
                  <a:srgbClr val="353535"/>
                </a:solidFill>
                <a:latin typeface="Segoe UI Semilight"/>
              </a:rPr>
              <a:t>…</a:t>
            </a:r>
          </a:p>
          <a:p>
            <a:pPr defTabSz="914225">
              <a:defRPr/>
            </a:pPr>
            <a:r>
              <a:rPr lang="en-US" sz="1200" dirty="0">
                <a:solidFill>
                  <a:srgbClr val="353535"/>
                </a:solidFill>
                <a:latin typeface="Segoe UI Semilight"/>
              </a:rPr>
              <a:t>}</a:t>
            </a:r>
          </a:p>
        </p:txBody>
      </p:sp>
      <p:pic>
        <p:nvPicPr>
          <p:cNvPr id="9" name="Picture 8" descr="A close up of a logo&#10;&#10;Description generated with high confidence">
            <a:extLst>
              <a:ext uri="{FF2B5EF4-FFF2-40B4-BE49-F238E27FC236}">
                <a16:creationId xmlns:a16="http://schemas.microsoft.com/office/drawing/2014/main" id="{06152F24-73AC-45CD-93D5-89314A6BF509}"/>
              </a:ext>
            </a:extLst>
          </p:cNvPr>
          <p:cNvPicPr>
            <a:picLocks noChangeAspect="1"/>
          </p:cNvPicPr>
          <p:nvPr/>
        </p:nvPicPr>
        <p:blipFill>
          <a:blip r:embed="rId5"/>
          <a:stretch>
            <a:fillRect/>
          </a:stretch>
        </p:blipFill>
        <p:spPr>
          <a:xfrm>
            <a:off x="4390936" y="2577078"/>
            <a:ext cx="1227437" cy="1227437"/>
          </a:xfrm>
          <a:prstGeom prst="rect">
            <a:avLst/>
          </a:prstGeom>
        </p:spPr>
      </p:pic>
      <p:pic>
        <p:nvPicPr>
          <p:cNvPr id="10" name="Picture 9">
            <a:extLst>
              <a:ext uri="{FF2B5EF4-FFF2-40B4-BE49-F238E27FC236}">
                <a16:creationId xmlns:a16="http://schemas.microsoft.com/office/drawing/2014/main" id="{C0E6F8EE-2810-4AD4-8014-7E16397A1339}"/>
              </a:ext>
            </a:extLst>
          </p:cNvPr>
          <p:cNvPicPr>
            <a:picLocks noChangeAspect="1"/>
          </p:cNvPicPr>
          <p:nvPr/>
        </p:nvPicPr>
        <p:blipFill>
          <a:blip r:embed="rId6"/>
          <a:stretch>
            <a:fillRect/>
          </a:stretch>
        </p:blipFill>
        <p:spPr>
          <a:xfrm>
            <a:off x="6538012" y="2979065"/>
            <a:ext cx="1047893" cy="1047893"/>
          </a:xfrm>
          <a:prstGeom prst="rect">
            <a:avLst/>
          </a:prstGeom>
        </p:spPr>
      </p:pic>
      <p:pic>
        <p:nvPicPr>
          <p:cNvPr id="20" name="Picture 19">
            <a:extLst>
              <a:ext uri="{FF2B5EF4-FFF2-40B4-BE49-F238E27FC236}">
                <a16:creationId xmlns:a16="http://schemas.microsoft.com/office/drawing/2014/main" id="{5DA79A64-4D05-4AB0-B352-9938A9776AC4}"/>
              </a:ext>
            </a:extLst>
          </p:cNvPr>
          <p:cNvPicPr>
            <a:picLocks noChangeAspect="1"/>
          </p:cNvPicPr>
          <p:nvPr/>
        </p:nvPicPr>
        <p:blipFill>
          <a:blip r:embed="rId7"/>
          <a:stretch>
            <a:fillRect/>
          </a:stretch>
        </p:blipFill>
        <p:spPr>
          <a:xfrm>
            <a:off x="8848729" y="5282170"/>
            <a:ext cx="1002667" cy="763225"/>
          </a:xfrm>
          <a:prstGeom prst="rect">
            <a:avLst/>
          </a:prstGeom>
        </p:spPr>
      </p:pic>
      <p:sp>
        <p:nvSpPr>
          <p:cNvPr id="24" name="TextBox 23">
            <a:extLst>
              <a:ext uri="{FF2B5EF4-FFF2-40B4-BE49-F238E27FC236}">
                <a16:creationId xmlns:a16="http://schemas.microsoft.com/office/drawing/2014/main" id="{500859E0-B5B6-4446-B3DF-A1287BB60ACF}"/>
              </a:ext>
            </a:extLst>
          </p:cNvPr>
          <p:cNvSpPr txBox="1"/>
          <p:nvPr/>
        </p:nvSpPr>
        <p:spPr>
          <a:xfrm>
            <a:off x="8296554" y="6037062"/>
            <a:ext cx="2107017" cy="702462"/>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469" dirty="0">
                <a:solidFill>
                  <a:srgbClr val="FFFFFF"/>
                </a:solidFill>
                <a:latin typeface="Segoe UI"/>
              </a:rPr>
              <a:t>Azure Kubernetes Service</a:t>
            </a:r>
          </a:p>
        </p:txBody>
      </p:sp>
      <p:sp>
        <p:nvSpPr>
          <p:cNvPr id="25" name="TextBox 24">
            <a:extLst>
              <a:ext uri="{FF2B5EF4-FFF2-40B4-BE49-F238E27FC236}">
                <a16:creationId xmlns:a16="http://schemas.microsoft.com/office/drawing/2014/main" id="{85B133EE-E466-47CF-BF7D-BB2A3626BAD9}"/>
              </a:ext>
            </a:extLst>
          </p:cNvPr>
          <p:cNvSpPr txBox="1"/>
          <p:nvPr/>
        </p:nvSpPr>
        <p:spPr>
          <a:xfrm>
            <a:off x="8296554" y="1780439"/>
            <a:ext cx="2107017" cy="499020"/>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469" dirty="0">
                <a:solidFill>
                  <a:srgbClr val="FFFFFF"/>
                </a:solidFill>
                <a:latin typeface="Segoe UI"/>
              </a:rPr>
              <a:t>Azure App Service</a:t>
            </a:r>
          </a:p>
        </p:txBody>
      </p:sp>
      <p:pic>
        <p:nvPicPr>
          <p:cNvPr id="26" name="Picture 25">
            <a:extLst>
              <a:ext uri="{FF2B5EF4-FFF2-40B4-BE49-F238E27FC236}">
                <a16:creationId xmlns:a16="http://schemas.microsoft.com/office/drawing/2014/main" id="{E60D8D33-6B98-4E97-BB1B-6DD5FC011C62}"/>
              </a:ext>
            </a:extLst>
          </p:cNvPr>
          <p:cNvPicPr>
            <a:picLocks noChangeAspect="1"/>
          </p:cNvPicPr>
          <p:nvPr/>
        </p:nvPicPr>
        <p:blipFill>
          <a:blip r:embed="rId8"/>
          <a:stretch>
            <a:fillRect/>
          </a:stretch>
        </p:blipFill>
        <p:spPr>
          <a:xfrm>
            <a:off x="8992348" y="1073339"/>
            <a:ext cx="715433" cy="715433"/>
          </a:xfrm>
          <a:prstGeom prst="rect">
            <a:avLst/>
          </a:prstGeom>
        </p:spPr>
      </p:pic>
      <p:cxnSp>
        <p:nvCxnSpPr>
          <p:cNvPr id="27" name="Straight Arrow Connector 26">
            <a:extLst>
              <a:ext uri="{FF2B5EF4-FFF2-40B4-BE49-F238E27FC236}">
                <a16:creationId xmlns:a16="http://schemas.microsoft.com/office/drawing/2014/main" id="{55B16B28-B5E6-44A0-9EF3-1735AF69ABC5}"/>
              </a:ext>
            </a:extLst>
          </p:cNvPr>
          <p:cNvCxnSpPr>
            <a:cxnSpLocks/>
          </p:cNvCxnSpPr>
          <p:nvPr/>
        </p:nvCxnSpPr>
        <p:spPr>
          <a:xfrm>
            <a:off x="10100610" y="1194680"/>
            <a:ext cx="0" cy="5662350"/>
          </a:xfrm>
          <a:prstGeom prst="straightConnector1">
            <a:avLst/>
          </a:prstGeom>
          <a:noFill/>
          <a:ln w="60325" cap="flat" cmpd="sng" algn="ctr">
            <a:solidFill>
              <a:srgbClr val="0078D7"/>
            </a:solidFill>
            <a:prstDash val="solid"/>
            <a:headEnd type="triangle"/>
            <a:tailEnd type="triangle"/>
          </a:ln>
          <a:effectLst/>
        </p:spPr>
      </p:cxnSp>
      <p:sp>
        <p:nvSpPr>
          <p:cNvPr id="32" name="Arrow: Right 31">
            <a:extLst>
              <a:ext uri="{FF2B5EF4-FFF2-40B4-BE49-F238E27FC236}">
                <a16:creationId xmlns:a16="http://schemas.microsoft.com/office/drawing/2014/main" id="{F247A324-A1BB-403D-956C-E8C586E2C29E}"/>
              </a:ext>
            </a:extLst>
          </p:cNvPr>
          <p:cNvSpPr/>
          <p:nvPr/>
        </p:nvSpPr>
        <p:spPr bwMode="auto">
          <a:xfrm>
            <a:off x="3425769" y="3307110"/>
            <a:ext cx="654738" cy="35004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Arrow: Right 32">
            <a:extLst>
              <a:ext uri="{FF2B5EF4-FFF2-40B4-BE49-F238E27FC236}">
                <a16:creationId xmlns:a16="http://schemas.microsoft.com/office/drawing/2014/main" id="{A5112C78-1DB0-408E-9C85-D964E78F0BE1}"/>
              </a:ext>
            </a:extLst>
          </p:cNvPr>
          <p:cNvSpPr/>
          <p:nvPr/>
        </p:nvSpPr>
        <p:spPr bwMode="auto">
          <a:xfrm>
            <a:off x="5845022" y="3307110"/>
            <a:ext cx="654738" cy="35004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b="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Arrow: Right 33">
            <a:extLst>
              <a:ext uri="{FF2B5EF4-FFF2-40B4-BE49-F238E27FC236}">
                <a16:creationId xmlns:a16="http://schemas.microsoft.com/office/drawing/2014/main" id="{3C0F1FE0-B881-4F09-8C52-47AAF7087B93}"/>
              </a:ext>
            </a:extLst>
          </p:cNvPr>
          <p:cNvSpPr/>
          <p:nvPr/>
        </p:nvSpPr>
        <p:spPr bwMode="auto">
          <a:xfrm>
            <a:off x="7698326" y="3327986"/>
            <a:ext cx="654738" cy="35004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extBox 34">
            <a:extLst>
              <a:ext uri="{FF2B5EF4-FFF2-40B4-BE49-F238E27FC236}">
                <a16:creationId xmlns:a16="http://schemas.microsoft.com/office/drawing/2014/main" id="{19A72FCD-3C80-45CE-ADA3-42A47A28560C}"/>
              </a:ext>
            </a:extLst>
          </p:cNvPr>
          <p:cNvSpPr txBox="1"/>
          <p:nvPr/>
        </p:nvSpPr>
        <p:spPr>
          <a:xfrm>
            <a:off x="3635640" y="4207492"/>
            <a:ext cx="1792596" cy="506829"/>
          </a:xfrm>
          <a:prstGeom prst="rect">
            <a:avLst/>
          </a:prstGeom>
          <a:noFill/>
        </p:spPr>
        <p:txBody>
          <a:bodyPr wrap="square" lIns="179259" tIns="143407" rIns="179259" bIns="143407" rtlCol="0" anchor="b" anchorCtr="0">
            <a:spAutoFit/>
          </a:bodyPr>
          <a:lstStyle/>
          <a:p>
            <a:pPr algn="ctr" defTabSz="914192">
              <a:lnSpc>
                <a:spcPct val="90000"/>
              </a:lnSpc>
              <a:spcAft>
                <a:spcPts val="588"/>
              </a:spcAft>
              <a:defRPr/>
            </a:pPr>
            <a:r>
              <a:rPr lang="en-US" sz="1567" dirty="0">
                <a:solidFill>
                  <a:srgbClr val="FFFFFF"/>
                </a:solidFill>
                <a:latin typeface="Segoe UI"/>
              </a:rPr>
              <a:t>Linux</a:t>
            </a:r>
          </a:p>
        </p:txBody>
      </p:sp>
      <p:sp>
        <p:nvSpPr>
          <p:cNvPr id="36" name="TextBox 35">
            <a:extLst>
              <a:ext uri="{FF2B5EF4-FFF2-40B4-BE49-F238E27FC236}">
                <a16:creationId xmlns:a16="http://schemas.microsoft.com/office/drawing/2014/main" id="{3C1C8E6D-A4C2-4AC4-A0C2-E9D9BFA8BBFE}"/>
              </a:ext>
            </a:extLst>
          </p:cNvPr>
          <p:cNvSpPr txBox="1"/>
          <p:nvPr/>
        </p:nvSpPr>
        <p:spPr>
          <a:xfrm>
            <a:off x="4539516" y="4210584"/>
            <a:ext cx="1792596" cy="506829"/>
          </a:xfrm>
          <a:prstGeom prst="rect">
            <a:avLst/>
          </a:prstGeom>
          <a:noFill/>
        </p:spPr>
        <p:txBody>
          <a:bodyPr wrap="square" lIns="179259" tIns="143407" rIns="179259" bIns="143407" rtlCol="0" anchor="b" anchorCtr="0">
            <a:spAutoFit/>
          </a:bodyPr>
          <a:lstStyle/>
          <a:p>
            <a:pPr algn="ctr" defTabSz="914192">
              <a:lnSpc>
                <a:spcPct val="90000"/>
              </a:lnSpc>
              <a:spcAft>
                <a:spcPts val="588"/>
              </a:spcAft>
              <a:defRPr/>
            </a:pPr>
            <a:r>
              <a:rPr lang="en-US" sz="1567" dirty="0">
                <a:solidFill>
                  <a:srgbClr val="FFFFFF"/>
                </a:solidFill>
                <a:latin typeface="Segoe UI"/>
              </a:rPr>
              <a:t>Windows</a:t>
            </a:r>
          </a:p>
        </p:txBody>
      </p:sp>
      <p:sp>
        <p:nvSpPr>
          <p:cNvPr id="37" name="Freeform 27">
            <a:extLst>
              <a:ext uri="{FF2B5EF4-FFF2-40B4-BE49-F238E27FC236}">
                <a16:creationId xmlns:a16="http://schemas.microsoft.com/office/drawing/2014/main" id="{BE04FFC2-948B-412C-BC73-71838BB1BD33}"/>
              </a:ext>
            </a:extLst>
          </p:cNvPr>
          <p:cNvSpPr>
            <a:spLocks noChangeAspect="1" noEditPoints="1"/>
          </p:cNvSpPr>
          <p:nvPr/>
        </p:nvSpPr>
        <p:spPr bwMode="black">
          <a:xfrm>
            <a:off x="5201603" y="3761768"/>
            <a:ext cx="468423" cy="46652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2">
              <a:lumMod val="60000"/>
              <a:lumOff val="40000"/>
            </a:schemeClr>
          </a:solidFill>
          <a:ln>
            <a:noFill/>
          </a:ln>
        </p:spPr>
        <p:txBody>
          <a:bodyPr vert="horz" wrap="square" lIns="91414" tIns="45706" rIns="91414" bIns="45706" numCol="1" anchor="t" anchorCtr="0" compatLnSpc="1">
            <a:prstTxWarp prst="textNoShape">
              <a:avLst/>
            </a:prstTxWarp>
          </a:bodyPr>
          <a:lstStyle/>
          <a:p>
            <a:pPr defTabSz="914192">
              <a:lnSpc>
                <a:spcPct val="90000"/>
              </a:lnSpc>
              <a:defRPr/>
            </a:pPr>
            <a:endParaRPr lang="en-US" sz="1800" dirty="0">
              <a:solidFill>
                <a:srgbClr val="394D54"/>
              </a:solidFill>
              <a:latin typeface="Segoe UI"/>
            </a:endParaRPr>
          </a:p>
        </p:txBody>
      </p:sp>
      <p:pic>
        <p:nvPicPr>
          <p:cNvPr id="38" name="Picture 37">
            <a:extLst>
              <a:ext uri="{FF2B5EF4-FFF2-40B4-BE49-F238E27FC236}">
                <a16:creationId xmlns:a16="http://schemas.microsoft.com/office/drawing/2014/main" id="{F3C3CD0E-57EE-404F-980D-51B605C765D6}"/>
              </a:ext>
            </a:extLst>
          </p:cNvPr>
          <p:cNvPicPr>
            <a:picLocks noChangeAspect="1"/>
          </p:cNvPicPr>
          <p:nvPr/>
        </p:nvPicPr>
        <p:blipFill>
          <a:blip r:embed="rId9"/>
          <a:stretch>
            <a:fillRect/>
          </a:stretch>
        </p:blipFill>
        <p:spPr>
          <a:xfrm>
            <a:off x="4222498" y="3598276"/>
            <a:ext cx="668674" cy="736156"/>
          </a:xfrm>
          <a:prstGeom prst="rect">
            <a:avLst/>
          </a:prstGeom>
        </p:spPr>
      </p:pic>
      <p:sp>
        <p:nvSpPr>
          <p:cNvPr id="39" name="TextBox 38">
            <a:extLst>
              <a:ext uri="{FF2B5EF4-FFF2-40B4-BE49-F238E27FC236}">
                <a16:creationId xmlns:a16="http://schemas.microsoft.com/office/drawing/2014/main" id="{0FCB967F-552B-4A06-B016-FC85208DF8FD}"/>
              </a:ext>
            </a:extLst>
          </p:cNvPr>
          <p:cNvSpPr txBox="1"/>
          <p:nvPr/>
        </p:nvSpPr>
        <p:spPr>
          <a:xfrm>
            <a:off x="6198140" y="4002713"/>
            <a:ext cx="1792596" cy="723850"/>
          </a:xfrm>
          <a:prstGeom prst="rect">
            <a:avLst/>
          </a:prstGeom>
          <a:noFill/>
        </p:spPr>
        <p:txBody>
          <a:bodyPr wrap="square" lIns="179259" tIns="143407" rIns="179259" bIns="143407" rtlCol="0" anchor="b" anchorCtr="0">
            <a:spAutoFit/>
          </a:bodyPr>
          <a:lstStyle/>
          <a:p>
            <a:pPr algn="ctr" defTabSz="914192">
              <a:lnSpc>
                <a:spcPct val="90000"/>
              </a:lnSpc>
              <a:spcAft>
                <a:spcPts val="588"/>
              </a:spcAft>
              <a:defRPr/>
            </a:pPr>
            <a:r>
              <a:rPr lang="en-US" sz="1567" dirty="0">
                <a:solidFill>
                  <a:srgbClr val="FFFFFF"/>
                </a:solidFill>
                <a:latin typeface="Segoe UI"/>
              </a:rPr>
              <a:t>Azure Container Registry</a:t>
            </a:r>
          </a:p>
        </p:txBody>
      </p:sp>
      <p:sp>
        <p:nvSpPr>
          <p:cNvPr id="29" name="TextBox 28">
            <a:extLst>
              <a:ext uri="{FF2B5EF4-FFF2-40B4-BE49-F238E27FC236}">
                <a16:creationId xmlns:a16="http://schemas.microsoft.com/office/drawing/2014/main" id="{36AE75E5-1D88-4620-B03D-7E0CC000D767}"/>
              </a:ext>
            </a:extLst>
          </p:cNvPr>
          <p:cNvSpPr txBox="1"/>
          <p:nvPr/>
        </p:nvSpPr>
        <p:spPr>
          <a:xfrm>
            <a:off x="8353064" y="4768285"/>
            <a:ext cx="2107017" cy="499020"/>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469" dirty="0">
                <a:solidFill>
                  <a:srgbClr val="FFFFFF"/>
                </a:solidFill>
                <a:latin typeface="Segoe UI"/>
              </a:rPr>
              <a:t>Azure Service Fabric</a:t>
            </a:r>
          </a:p>
        </p:txBody>
      </p:sp>
      <p:pic>
        <p:nvPicPr>
          <p:cNvPr id="40" name="Picture 39">
            <a:extLst>
              <a:ext uri="{FF2B5EF4-FFF2-40B4-BE49-F238E27FC236}">
                <a16:creationId xmlns:a16="http://schemas.microsoft.com/office/drawing/2014/main" id="{A81A4008-69A4-4E19-9B89-FC46A0A5B72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735969" y="2330017"/>
            <a:ext cx="1227438" cy="1047893"/>
          </a:xfrm>
          <a:prstGeom prst="rect">
            <a:avLst/>
          </a:prstGeom>
        </p:spPr>
      </p:pic>
      <p:sp>
        <p:nvSpPr>
          <p:cNvPr id="41" name="TextBox 40">
            <a:extLst>
              <a:ext uri="{FF2B5EF4-FFF2-40B4-BE49-F238E27FC236}">
                <a16:creationId xmlns:a16="http://schemas.microsoft.com/office/drawing/2014/main" id="{6F226BFF-59EC-4AC2-A91C-62CE8ED69C96}"/>
              </a:ext>
            </a:extLst>
          </p:cNvPr>
          <p:cNvSpPr txBox="1"/>
          <p:nvPr/>
        </p:nvSpPr>
        <p:spPr>
          <a:xfrm>
            <a:off x="8334768" y="3351052"/>
            <a:ext cx="2107017" cy="710567"/>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469" dirty="0">
                <a:solidFill>
                  <a:srgbClr val="FFFFFF"/>
                </a:solidFill>
                <a:latin typeface="Segoe UI"/>
              </a:rPr>
              <a:t>Azure Container Instances</a:t>
            </a:r>
          </a:p>
        </p:txBody>
      </p:sp>
      <p:pic>
        <p:nvPicPr>
          <p:cNvPr id="42" name="Picture 41">
            <a:extLst>
              <a:ext uri="{FF2B5EF4-FFF2-40B4-BE49-F238E27FC236}">
                <a16:creationId xmlns:a16="http://schemas.microsoft.com/office/drawing/2014/main" id="{A81A4008-69A4-4E19-9B89-FC46A0A5B72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735969" y="2212674"/>
            <a:ext cx="1227438" cy="1047893"/>
          </a:xfrm>
          <a:prstGeom prst="rect">
            <a:avLst/>
          </a:prstGeom>
        </p:spPr>
      </p:pic>
      <p:pic>
        <p:nvPicPr>
          <p:cNvPr id="44" name="Picture 43">
            <a:extLst>
              <a:ext uri="{FF2B5EF4-FFF2-40B4-BE49-F238E27FC236}">
                <a16:creationId xmlns:a16="http://schemas.microsoft.com/office/drawing/2014/main" id="{4EE63F85-A998-4E91-AF94-CFDAC8D6EBFB}"/>
              </a:ext>
            </a:extLst>
          </p:cNvPr>
          <p:cNvPicPr>
            <a:picLocks noChangeAspect="1"/>
          </p:cNvPicPr>
          <p:nvPr/>
        </p:nvPicPr>
        <p:blipFill>
          <a:blip r:embed="rId11"/>
          <a:stretch>
            <a:fillRect/>
          </a:stretch>
        </p:blipFill>
        <p:spPr>
          <a:xfrm>
            <a:off x="8952284" y="3962523"/>
            <a:ext cx="794807" cy="794807"/>
          </a:xfrm>
          <a:prstGeom prst="rect">
            <a:avLst/>
          </a:prstGeom>
        </p:spPr>
      </p:pic>
    </p:spTree>
    <p:extLst>
      <p:ext uri="{BB962C8B-B14F-4D97-AF65-F5344CB8AC3E}">
        <p14:creationId xmlns:p14="http://schemas.microsoft.com/office/powerpoint/2010/main" val="191059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842446-7D90-40A9-921E-BBC7209FC5AB}"/>
              </a:ext>
            </a:extLst>
          </p:cNvPr>
          <p:cNvSpPr>
            <a:spLocks noGrp="1"/>
          </p:cNvSpPr>
          <p:nvPr>
            <p:ph type="title"/>
          </p:nvPr>
        </p:nvSpPr>
        <p:spPr>
          <a:xfrm>
            <a:off x="576699" y="448699"/>
            <a:ext cx="10801919" cy="1327158"/>
          </a:xfrm>
        </p:spPr>
        <p:txBody>
          <a:bodyPr/>
          <a:lstStyle/>
          <a:p>
            <a:r>
              <a:rPr lang="en-US" sz="4312" dirty="0"/>
              <a:t>Web App comes to Linux (w/ container support)</a:t>
            </a:r>
          </a:p>
        </p:txBody>
      </p:sp>
      <p:pic>
        <p:nvPicPr>
          <p:cNvPr id="1026" name="Picture 2" descr="Image result for azure we bpp">
            <a:extLst>
              <a:ext uri="{FF2B5EF4-FFF2-40B4-BE49-F238E27FC236}">
                <a16:creationId xmlns:a16="http://schemas.microsoft.com/office/drawing/2014/main" id="{AC8B7808-9E67-46B9-BEE6-EEEF8B5F7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55" y="2433748"/>
            <a:ext cx="2299864" cy="12074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E91ADD4-421A-4FFD-B844-0AB853A44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487" y="2687461"/>
            <a:ext cx="1044792" cy="1044792"/>
          </a:xfrm>
          <a:prstGeom prst="rect">
            <a:avLst/>
          </a:prstGeom>
        </p:spPr>
      </p:pic>
      <p:pic>
        <p:nvPicPr>
          <p:cNvPr id="13" name="Picture 5" descr="image005">
            <a:extLst>
              <a:ext uri="{FF2B5EF4-FFF2-40B4-BE49-F238E27FC236}">
                <a16:creationId xmlns:a16="http://schemas.microsoft.com/office/drawing/2014/main" id="{152D76E2-F322-40CE-AFAC-F5519341466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54545" y="2036211"/>
            <a:ext cx="2137897" cy="167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43DF5353-A288-4079-93EB-5AB279F9F26B}"/>
              </a:ext>
            </a:extLst>
          </p:cNvPr>
          <p:cNvSpPr txBox="1"/>
          <p:nvPr/>
        </p:nvSpPr>
        <p:spPr>
          <a:xfrm>
            <a:off x="1305904" y="1167274"/>
            <a:ext cx="4790938" cy="634353"/>
          </a:xfrm>
          <a:prstGeom prst="rect">
            <a:avLst/>
          </a:prstGeom>
          <a:solidFill>
            <a:schemeClr val="accent1"/>
          </a:solidFill>
        </p:spPr>
        <p:txBody>
          <a:bodyPr wrap="square" lIns="182828" tIns="146263" rIns="182828" bIns="146263" rtlCol="0">
            <a:spAutoFit/>
          </a:bodyPr>
          <a:lstStyle/>
          <a:p>
            <a:pPr algn="ctr" defTabSz="914225">
              <a:lnSpc>
                <a:spcPct val="90000"/>
              </a:lnSpc>
              <a:spcAft>
                <a:spcPts val="600"/>
              </a:spcAft>
              <a:defRPr/>
            </a:pPr>
            <a:r>
              <a:rPr lang="en-US" sz="2400" b="1" dirty="0">
                <a:solidFill>
                  <a:srgbClr val="FFFFFF"/>
                </a:solidFill>
                <a:latin typeface="Segoe UI Semilight"/>
              </a:rPr>
              <a:t>Bring your code </a:t>
            </a:r>
          </a:p>
        </p:txBody>
      </p:sp>
      <p:sp>
        <p:nvSpPr>
          <p:cNvPr id="15" name="TextBox 14">
            <a:extLst>
              <a:ext uri="{FF2B5EF4-FFF2-40B4-BE49-F238E27FC236}">
                <a16:creationId xmlns:a16="http://schemas.microsoft.com/office/drawing/2014/main" id="{1B3DD8F4-C327-4290-AF1A-902ACE7A3FEB}"/>
              </a:ext>
            </a:extLst>
          </p:cNvPr>
          <p:cNvSpPr txBox="1"/>
          <p:nvPr/>
        </p:nvSpPr>
        <p:spPr>
          <a:xfrm>
            <a:off x="6871802" y="1188100"/>
            <a:ext cx="4790938" cy="634353"/>
          </a:xfrm>
          <a:prstGeom prst="rect">
            <a:avLst/>
          </a:prstGeom>
          <a:solidFill>
            <a:schemeClr val="accent1"/>
          </a:solidFill>
        </p:spPr>
        <p:txBody>
          <a:bodyPr wrap="square" lIns="182828" tIns="146263" rIns="182828" bIns="146263" rtlCol="0">
            <a:spAutoFit/>
          </a:bodyPr>
          <a:lstStyle/>
          <a:p>
            <a:pPr algn="ctr" defTabSz="914225">
              <a:lnSpc>
                <a:spcPct val="90000"/>
              </a:lnSpc>
              <a:spcAft>
                <a:spcPts val="600"/>
              </a:spcAft>
              <a:defRPr/>
            </a:pPr>
            <a:r>
              <a:rPr lang="en-US" sz="2400" b="1" dirty="0">
                <a:solidFill>
                  <a:srgbClr val="FFFFFF"/>
                </a:solidFill>
                <a:latin typeface="Segoe UI Semilight"/>
              </a:rPr>
              <a:t>Bring your containers</a:t>
            </a:r>
          </a:p>
        </p:txBody>
      </p:sp>
      <p:sp>
        <p:nvSpPr>
          <p:cNvPr id="2" name="Plus Sign 1">
            <a:extLst>
              <a:ext uri="{FF2B5EF4-FFF2-40B4-BE49-F238E27FC236}">
                <a16:creationId xmlns:a16="http://schemas.microsoft.com/office/drawing/2014/main" id="{CED329FF-1B1F-4D29-BA77-638732CDC722}"/>
              </a:ext>
            </a:extLst>
          </p:cNvPr>
          <p:cNvSpPr/>
          <p:nvPr/>
        </p:nvSpPr>
        <p:spPr bwMode="auto">
          <a:xfrm>
            <a:off x="2455380" y="2662184"/>
            <a:ext cx="798858" cy="750559"/>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descr="PHP.png">
            <a:extLst>
              <a:ext uri="{FF2B5EF4-FFF2-40B4-BE49-F238E27FC236}">
                <a16:creationId xmlns:a16="http://schemas.microsoft.com/office/drawing/2014/main" id="{1933C9F3-B1A3-404B-B401-5DA58FCB012F}"/>
              </a:ext>
            </a:extLst>
          </p:cNvPr>
          <p:cNvPicPr>
            <a:picLocks noChangeAspect="1"/>
          </p:cNvPicPr>
          <p:nvPr/>
        </p:nvPicPr>
        <p:blipFill>
          <a:blip r:embed="rId6" cstate="print"/>
          <a:stretch>
            <a:fillRect/>
          </a:stretch>
        </p:blipFill>
        <p:spPr>
          <a:xfrm>
            <a:off x="3648788" y="2513756"/>
            <a:ext cx="625704" cy="347410"/>
          </a:xfrm>
          <a:prstGeom prst="rect">
            <a:avLst/>
          </a:prstGeom>
        </p:spPr>
      </p:pic>
      <p:pic>
        <p:nvPicPr>
          <p:cNvPr id="10" name="Picture 9">
            <a:extLst>
              <a:ext uri="{FF2B5EF4-FFF2-40B4-BE49-F238E27FC236}">
                <a16:creationId xmlns:a16="http://schemas.microsoft.com/office/drawing/2014/main" id="{6B6EFBEE-1745-4572-A3A0-C94FBE9996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5484" y="3667387"/>
            <a:ext cx="889588" cy="248266"/>
          </a:xfrm>
          <a:prstGeom prst="rect">
            <a:avLst/>
          </a:prstGeom>
        </p:spPr>
      </p:pic>
      <p:pic>
        <p:nvPicPr>
          <p:cNvPr id="14" name="Picture 13">
            <a:extLst>
              <a:ext uri="{FF2B5EF4-FFF2-40B4-BE49-F238E27FC236}">
                <a16:creationId xmlns:a16="http://schemas.microsoft.com/office/drawing/2014/main" id="{7E43273E-563B-4F1A-9ABD-EB82981B47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2136" y="2509590"/>
            <a:ext cx="412852" cy="473907"/>
          </a:xfrm>
          <a:prstGeom prst="rect">
            <a:avLst/>
          </a:prstGeom>
        </p:spPr>
      </p:pic>
      <p:sp>
        <p:nvSpPr>
          <p:cNvPr id="4" name="TextBox 3">
            <a:extLst>
              <a:ext uri="{FF2B5EF4-FFF2-40B4-BE49-F238E27FC236}">
                <a16:creationId xmlns:a16="http://schemas.microsoft.com/office/drawing/2014/main" id="{B3C97987-8DF5-4F70-8D98-51C7F348660F}"/>
              </a:ext>
            </a:extLst>
          </p:cNvPr>
          <p:cNvSpPr txBox="1"/>
          <p:nvPr/>
        </p:nvSpPr>
        <p:spPr>
          <a:xfrm>
            <a:off x="3089948" y="3540927"/>
            <a:ext cx="1501116" cy="544610"/>
          </a:xfrm>
          <a:prstGeom prst="rect">
            <a:avLst/>
          </a:prstGeom>
          <a:noFill/>
        </p:spPr>
        <p:txBody>
          <a:bodyPr wrap="square" lIns="182828" tIns="146263" rIns="182828" bIns="146263" rtlCol="0">
            <a:spAutoFit/>
          </a:bodyPr>
          <a:lstStyle/>
          <a:p>
            <a:pPr defTabSz="914225">
              <a:lnSpc>
                <a:spcPct val="90000"/>
              </a:lnSpc>
              <a:spcAft>
                <a:spcPts val="600"/>
              </a:spcAft>
              <a:defRPr/>
            </a:pPr>
            <a:r>
              <a:rPr lang="en-US" sz="1800">
                <a:gradFill>
                  <a:gsLst>
                    <a:gs pos="2917">
                      <a:srgbClr val="FFFFFF"/>
                    </a:gs>
                    <a:gs pos="30000">
                      <a:srgbClr val="FFFFFF"/>
                    </a:gs>
                  </a:gsLst>
                  <a:lin ang="5400000" scaled="0"/>
                </a:gradFill>
                <a:latin typeface="Segoe UI Semilight"/>
              </a:rPr>
              <a:t>.NET Core</a:t>
            </a:r>
          </a:p>
        </p:txBody>
      </p:sp>
      <p:sp>
        <p:nvSpPr>
          <p:cNvPr id="16" name="TextBox 15">
            <a:extLst>
              <a:ext uri="{FF2B5EF4-FFF2-40B4-BE49-F238E27FC236}">
                <a16:creationId xmlns:a16="http://schemas.microsoft.com/office/drawing/2014/main" id="{FB6E925A-32E8-4DCA-87C8-1D016B586021}"/>
              </a:ext>
            </a:extLst>
          </p:cNvPr>
          <p:cNvSpPr txBox="1"/>
          <p:nvPr/>
        </p:nvSpPr>
        <p:spPr>
          <a:xfrm>
            <a:off x="7942666" y="3653532"/>
            <a:ext cx="2982984" cy="544610"/>
          </a:xfrm>
          <a:prstGeom prst="rect">
            <a:avLst/>
          </a:prstGeom>
          <a:noFill/>
        </p:spPr>
        <p:txBody>
          <a:bodyPr wrap="square" lIns="182828" tIns="146263" rIns="182828" bIns="146263" rtlCol="0">
            <a:spAutoFit/>
          </a:bodyPr>
          <a:lstStyle/>
          <a:p>
            <a:pPr defTabSz="914225">
              <a:lnSpc>
                <a:spcPct val="90000"/>
              </a:lnSpc>
              <a:spcAft>
                <a:spcPts val="600"/>
              </a:spcAft>
              <a:defRPr/>
            </a:pPr>
            <a:r>
              <a:rPr lang="en-US" sz="1800">
                <a:gradFill>
                  <a:gsLst>
                    <a:gs pos="2917">
                      <a:srgbClr val="FFFFFF"/>
                    </a:gs>
                    <a:gs pos="30000">
                      <a:srgbClr val="FFFFFF"/>
                    </a:gs>
                  </a:gsLst>
                  <a:lin ang="5400000" scaled="0"/>
                </a:gradFill>
                <a:latin typeface="Segoe UI Semilight"/>
              </a:rPr>
              <a:t>Web App for Containers</a:t>
            </a:r>
          </a:p>
        </p:txBody>
      </p:sp>
      <p:sp>
        <p:nvSpPr>
          <p:cNvPr id="17" name="Rectangle 16">
            <a:extLst>
              <a:ext uri="{FF2B5EF4-FFF2-40B4-BE49-F238E27FC236}">
                <a16:creationId xmlns:a16="http://schemas.microsoft.com/office/drawing/2014/main" id="{650BF473-AB7D-4113-8707-B041313841D9}"/>
              </a:ext>
            </a:extLst>
          </p:cNvPr>
          <p:cNvSpPr/>
          <p:nvPr/>
        </p:nvSpPr>
        <p:spPr>
          <a:xfrm>
            <a:off x="708757" y="4931936"/>
            <a:ext cx="11013218" cy="1300693"/>
          </a:xfrm>
          <a:prstGeom prst="rect">
            <a:avLst/>
          </a:prstGeom>
          <a:solidFill>
            <a:schemeClr val="accent3">
              <a:lumMod val="75000"/>
            </a:schemeClr>
          </a:solidFill>
        </p:spPr>
        <p:txBody>
          <a:bodyPr wrap="square">
            <a:spAutoFit/>
          </a:bodyPr>
          <a:lstStyle/>
          <a:p>
            <a:pPr marL="687124" indent="-571281" algn="ctr" defTabSz="932114" fontAlgn="base">
              <a:spcBef>
                <a:spcPct val="0"/>
              </a:spcBef>
              <a:spcAft>
                <a:spcPct val="0"/>
              </a:spcAft>
              <a:buFont typeface="Wingdings" panose="05000000000000000000" pitchFamily="2" charset="2"/>
              <a:buChar char="ü"/>
              <a:defRPr/>
            </a:pPr>
            <a:endParaRPr lang="en-US" sz="700" b="1" dirty="0">
              <a:solidFill>
                <a:srgbClr val="FFFFFF"/>
              </a:solidFill>
              <a:latin typeface="Segoe UI Semilight"/>
              <a:ea typeface="Segoe UI" pitchFamily="34" charset="0"/>
              <a:cs typeface="Segoe UI" pitchFamily="34" charset="0"/>
            </a:endParaRPr>
          </a:p>
          <a:p>
            <a:pPr marL="687124" indent="-571281" algn="ctr" defTabSz="932114" fontAlgn="base">
              <a:spcBef>
                <a:spcPct val="0"/>
              </a:spcBef>
              <a:spcAft>
                <a:spcPct val="0"/>
              </a:spcAft>
              <a:buFont typeface="Wingdings" panose="05000000000000000000" pitchFamily="2" charset="2"/>
              <a:buChar char="ü"/>
              <a:defRPr/>
            </a:pPr>
            <a:r>
              <a:rPr lang="en-US" sz="2100" b="1" dirty="0">
                <a:solidFill>
                  <a:srgbClr val="FFFFFF"/>
                </a:solidFill>
                <a:latin typeface="Segoe UI Semilight"/>
                <a:ea typeface="Segoe UI" pitchFamily="34" charset="0"/>
                <a:cs typeface="Segoe UI" pitchFamily="34" charset="0"/>
              </a:rPr>
              <a:t>Deploy to Azure in seconds </a:t>
            </a:r>
          </a:p>
          <a:p>
            <a:pPr marL="687124" indent="-571281" algn="ctr" defTabSz="932114" fontAlgn="base">
              <a:spcBef>
                <a:spcPct val="0"/>
              </a:spcBef>
              <a:spcAft>
                <a:spcPct val="0"/>
              </a:spcAft>
              <a:buFont typeface="Wingdings" panose="05000000000000000000" pitchFamily="2" charset="2"/>
              <a:buChar char="ü"/>
              <a:defRPr/>
            </a:pPr>
            <a:r>
              <a:rPr lang="en-US" sz="2100" b="1" dirty="0">
                <a:solidFill>
                  <a:srgbClr val="FFFFFF"/>
                </a:solidFill>
                <a:latin typeface="Segoe UI Semilight"/>
                <a:ea typeface="Segoe UI" pitchFamily="34" charset="0"/>
                <a:cs typeface="Segoe UI" pitchFamily="34" charset="0"/>
              </a:rPr>
              <a:t>Scale easily on demand</a:t>
            </a:r>
          </a:p>
          <a:p>
            <a:pPr marL="687124" indent="-571281" algn="ctr" defTabSz="932114" fontAlgn="base">
              <a:spcBef>
                <a:spcPct val="0"/>
              </a:spcBef>
              <a:spcAft>
                <a:spcPct val="0"/>
              </a:spcAft>
              <a:buFont typeface="Wingdings" panose="05000000000000000000" pitchFamily="2" charset="2"/>
              <a:buChar char="ü"/>
              <a:defRPr/>
            </a:pPr>
            <a:r>
              <a:rPr lang="en-US" sz="2100" b="1" dirty="0">
                <a:solidFill>
                  <a:srgbClr val="FFFFFF"/>
                </a:solidFill>
                <a:latin typeface="Segoe UI Semilight"/>
                <a:ea typeface="Segoe UI" pitchFamily="34" charset="0"/>
                <a:cs typeface="Segoe UI" pitchFamily="34" charset="0"/>
              </a:rPr>
              <a:t>Designed for your agile web development needs</a:t>
            </a:r>
          </a:p>
          <a:p>
            <a:pPr marL="687124" indent="-571281" algn="ctr" defTabSz="932114" fontAlgn="base">
              <a:spcBef>
                <a:spcPct val="0"/>
              </a:spcBef>
              <a:spcAft>
                <a:spcPct val="0"/>
              </a:spcAft>
              <a:buFont typeface="Wingdings" panose="05000000000000000000" pitchFamily="2" charset="2"/>
              <a:buChar char="ü"/>
              <a:defRPr/>
            </a:pPr>
            <a:endParaRPr lang="en-US" sz="700" b="1" dirty="0">
              <a:solidFill>
                <a:srgbClr val="FFFFFF"/>
              </a:solidFill>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A7863972-D3C7-41E9-BBD4-B4FD0D6DE2FE}"/>
              </a:ext>
            </a:extLst>
          </p:cNvPr>
          <p:cNvCxnSpPr>
            <a:cxnSpLocks/>
          </p:cNvCxnSpPr>
          <p:nvPr/>
        </p:nvCxnSpPr>
        <p:spPr>
          <a:xfrm>
            <a:off x="6315708" y="1361702"/>
            <a:ext cx="0" cy="2827490"/>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28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DDE8D77-E8DB-43AB-B8BE-8DDA0BE4F8BC}"/>
              </a:ext>
            </a:extLst>
          </p:cNvPr>
          <p:cNvSpPr/>
          <p:nvPr/>
        </p:nvSpPr>
        <p:spPr bwMode="auto">
          <a:xfrm>
            <a:off x="2693471" y="2458093"/>
            <a:ext cx="8295460" cy="17352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F95142B-DB8C-4B24-B6C1-133449768A8B}"/>
              </a:ext>
            </a:extLst>
          </p:cNvPr>
          <p:cNvSpPr/>
          <p:nvPr/>
        </p:nvSpPr>
        <p:spPr bwMode="auto">
          <a:xfrm>
            <a:off x="2693471" y="5460680"/>
            <a:ext cx="2110851" cy="124778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ctr" defTabSz="914016">
              <a:lnSpc>
                <a:spcPct val="90000"/>
              </a:lnSpc>
              <a:spcAft>
                <a:spcPts val="588"/>
              </a:spcAft>
              <a:defRPr/>
            </a:pPr>
            <a:r>
              <a:rPr lang="en-US" sz="1371" dirty="0">
                <a:gradFill>
                  <a:gsLst>
                    <a:gs pos="2917">
                      <a:srgbClr val="353535"/>
                    </a:gs>
                    <a:gs pos="30000">
                      <a:srgbClr val="353535"/>
                    </a:gs>
                  </a:gsLst>
                  <a:lin ang="5400000" scaled="0"/>
                </a:gradFill>
                <a:latin typeface="Segoe UI Semibold"/>
              </a:rPr>
              <a:t>Azure IaaS VMs</a:t>
            </a:r>
          </a:p>
        </p:txBody>
      </p:sp>
      <p:sp>
        <p:nvSpPr>
          <p:cNvPr id="4" name="Rectangle 3">
            <a:extLst>
              <a:ext uri="{FF2B5EF4-FFF2-40B4-BE49-F238E27FC236}">
                <a16:creationId xmlns:a16="http://schemas.microsoft.com/office/drawing/2014/main" id="{ABC5322A-99A7-43ED-8D09-12A80C22C47D}"/>
              </a:ext>
            </a:extLst>
          </p:cNvPr>
          <p:cNvSpPr/>
          <p:nvPr/>
        </p:nvSpPr>
        <p:spPr bwMode="auto">
          <a:xfrm>
            <a:off x="2548120" y="2472621"/>
            <a:ext cx="8695319" cy="1823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p:cNvSpPr>
            <a:spLocks noGrp="1"/>
          </p:cNvSpPr>
          <p:nvPr>
            <p:ph type="title"/>
          </p:nvPr>
        </p:nvSpPr>
        <p:spPr>
          <a:xfrm>
            <a:off x="588263" y="457200"/>
            <a:ext cx="11018520" cy="1661993"/>
          </a:xfrm>
        </p:spPr>
        <p:txBody>
          <a:bodyPr/>
          <a:lstStyle/>
          <a:p>
            <a:r>
              <a:rPr lang="en-US" dirty="0">
                <a:solidFill>
                  <a:schemeClr val="tx1"/>
                </a:solidFill>
              </a:rPr>
              <a:t>Cloud Migration Strategies </a:t>
            </a:r>
            <a:br>
              <a:rPr lang="en-US" dirty="0">
                <a:solidFill>
                  <a:schemeClr val="tx1"/>
                </a:solidFill>
              </a:rPr>
            </a:br>
            <a:br>
              <a:rPr lang="en-US" dirty="0">
                <a:solidFill>
                  <a:schemeClr val="tx1"/>
                </a:solidFill>
              </a:rPr>
            </a:br>
            <a:endParaRPr lang="en-US" dirty="0">
              <a:solidFill>
                <a:schemeClr val="tx1"/>
              </a:solidFill>
            </a:endParaRPr>
          </a:p>
        </p:txBody>
      </p:sp>
      <p:sp>
        <p:nvSpPr>
          <p:cNvPr id="16" name="TextBox 15"/>
          <p:cNvSpPr txBox="1"/>
          <p:nvPr/>
        </p:nvSpPr>
        <p:spPr>
          <a:xfrm>
            <a:off x="3175145" y="2583206"/>
            <a:ext cx="1072249" cy="51111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600" dirty="0">
                <a:gradFill>
                  <a:gsLst>
                    <a:gs pos="2917">
                      <a:srgbClr val="353535"/>
                    </a:gs>
                    <a:gs pos="30000">
                      <a:srgbClr val="353535"/>
                    </a:gs>
                  </a:gsLst>
                  <a:lin ang="5400000" scaled="0"/>
                </a:gradFill>
                <a:latin typeface="Segoe UI Semibold"/>
              </a:rPr>
              <a:t>Rehost</a:t>
            </a:r>
          </a:p>
        </p:txBody>
      </p:sp>
      <p:sp>
        <p:nvSpPr>
          <p:cNvPr id="17" name="TextBox 16"/>
          <p:cNvSpPr txBox="1"/>
          <p:nvPr/>
        </p:nvSpPr>
        <p:spPr>
          <a:xfrm>
            <a:off x="5316022" y="2563146"/>
            <a:ext cx="1232564" cy="51111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600" dirty="0">
                <a:gradFill>
                  <a:gsLst>
                    <a:gs pos="2917">
                      <a:srgbClr val="353535"/>
                    </a:gs>
                    <a:gs pos="30000">
                      <a:srgbClr val="353535"/>
                    </a:gs>
                  </a:gsLst>
                  <a:lin ang="5400000" scaled="0"/>
                </a:gradFill>
                <a:latin typeface="Segoe UI Semibold"/>
              </a:rPr>
              <a:t>Refactor</a:t>
            </a:r>
          </a:p>
        </p:txBody>
      </p:sp>
      <p:sp>
        <p:nvSpPr>
          <p:cNvPr id="19" name="TextBox 18"/>
          <p:cNvSpPr txBox="1"/>
          <p:nvPr/>
        </p:nvSpPr>
        <p:spPr>
          <a:xfrm>
            <a:off x="7221242" y="2572319"/>
            <a:ext cx="1382645" cy="511155"/>
          </a:xfrm>
          <a:prstGeom prst="rect">
            <a:avLst/>
          </a:prstGeom>
          <a:noFill/>
        </p:spPr>
        <p:txBody>
          <a:bodyPr wrap="square" lIns="179234" tIns="143387" rIns="179234" bIns="143387" rtlCol="0" anchor="t">
            <a:spAutoFit/>
          </a:bodyPr>
          <a:lstStyle/>
          <a:p>
            <a:pPr algn="ctr" defTabSz="914016">
              <a:lnSpc>
                <a:spcPct val="90000"/>
              </a:lnSpc>
              <a:spcAft>
                <a:spcPts val="588"/>
              </a:spcAft>
              <a:defRPr/>
            </a:pPr>
            <a:r>
              <a:rPr lang="en-US" sz="1600" dirty="0">
                <a:solidFill>
                  <a:srgbClr val="1A1A1A"/>
                </a:solidFill>
                <a:latin typeface="Segoe UI Semibold"/>
              </a:rPr>
              <a:t>Rearchitect</a:t>
            </a:r>
          </a:p>
        </p:txBody>
      </p:sp>
      <p:sp>
        <p:nvSpPr>
          <p:cNvPr id="20" name="TextBox 19"/>
          <p:cNvSpPr txBox="1"/>
          <p:nvPr/>
        </p:nvSpPr>
        <p:spPr>
          <a:xfrm>
            <a:off x="9285342" y="2520012"/>
            <a:ext cx="1154800" cy="51111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600" dirty="0">
                <a:gradFill>
                  <a:gsLst>
                    <a:gs pos="2917">
                      <a:srgbClr val="353535"/>
                    </a:gs>
                    <a:gs pos="30000">
                      <a:srgbClr val="353535"/>
                    </a:gs>
                  </a:gsLst>
                  <a:lin ang="5400000" scaled="0"/>
                </a:gradFill>
                <a:latin typeface="Segoe UI Semibold"/>
              </a:rPr>
              <a:t>Rebuild</a:t>
            </a:r>
          </a:p>
        </p:txBody>
      </p:sp>
      <p:sp>
        <p:nvSpPr>
          <p:cNvPr id="22" name="Hexagon 21"/>
          <p:cNvSpPr>
            <a:spLocks noChangeAspect="1"/>
          </p:cNvSpPr>
          <p:nvPr/>
        </p:nvSpPr>
        <p:spPr bwMode="auto">
          <a:xfrm>
            <a:off x="9590235" y="3223065"/>
            <a:ext cx="639794" cy="553423"/>
          </a:xfrm>
          <a:prstGeom prst="hexagon">
            <a:avLst/>
          </a:prstGeom>
          <a:solidFill>
            <a:schemeClr val="accent2">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a:spLocks noChangeAspect="1"/>
          </p:cNvSpPr>
          <p:nvPr/>
        </p:nvSpPr>
        <p:spPr bwMode="auto">
          <a:xfrm>
            <a:off x="3408429" y="3218218"/>
            <a:ext cx="639794" cy="553423"/>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a:spLocks noChangeAspect="1"/>
          </p:cNvSpPr>
          <p:nvPr/>
        </p:nvSpPr>
        <p:spPr bwMode="auto">
          <a:xfrm>
            <a:off x="7572543" y="3242058"/>
            <a:ext cx="639794" cy="553423"/>
          </a:xfrm>
          <a:prstGeom prst="hexagon">
            <a:avLst/>
          </a:prstGeom>
          <a:solidFill>
            <a:schemeClr val="accent2">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a:spLocks noChangeAspect="1"/>
          </p:cNvSpPr>
          <p:nvPr/>
        </p:nvSpPr>
        <p:spPr bwMode="auto">
          <a:xfrm>
            <a:off x="5590231" y="3231248"/>
            <a:ext cx="639794" cy="553423"/>
          </a:xfrm>
          <a:prstGeom prst="hexagon">
            <a:avLst/>
          </a:prstGeom>
          <a:solidFill>
            <a:schemeClr val="accent2">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977966B6-079A-49ED-9DBC-3097CEBDD208}"/>
              </a:ext>
            </a:extLst>
          </p:cNvPr>
          <p:cNvSpPr txBox="1"/>
          <p:nvPr/>
        </p:nvSpPr>
        <p:spPr>
          <a:xfrm>
            <a:off x="3020855" y="4277559"/>
            <a:ext cx="1453502" cy="634793"/>
          </a:xfrm>
          <a:prstGeom prst="rect">
            <a:avLst/>
          </a:prstGeom>
          <a:noFill/>
        </p:spPr>
        <p:txBody>
          <a:bodyPr wrap="square" lIns="179183" tIns="143346" rIns="179183" bIns="143346" rtlCol="0" anchor="t">
            <a:spAutoFit/>
          </a:bodyPr>
          <a:lstStyle/>
          <a:p>
            <a:pPr algn="ctr" defTabSz="895698">
              <a:spcAft>
                <a:spcPts val="588"/>
              </a:spcAft>
              <a:defRPr/>
            </a:pPr>
            <a:r>
              <a:rPr lang="en-US" sz="1100" kern="0" dirty="0">
                <a:solidFill>
                  <a:srgbClr val="353535"/>
                </a:solidFill>
                <a:latin typeface="Segoe UI"/>
              </a:rPr>
              <a:t>“Lift and shift”. No-code option</a:t>
            </a:r>
          </a:p>
        </p:txBody>
      </p:sp>
      <p:sp>
        <p:nvSpPr>
          <p:cNvPr id="7" name="TextBox 6">
            <a:extLst>
              <a:ext uri="{FF2B5EF4-FFF2-40B4-BE49-F238E27FC236}">
                <a16:creationId xmlns:a16="http://schemas.microsoft.com/office/drawing/2014/main" id="{2D5AC7C0-06E0-4D3F-A337-6ED121342BE5}"/>
              </a:ext>
            </a:extLst>
          </p:cNvPr>
          <p:cNvSpPr txBox="1"/>
          <p:nvPr/>
        </p:nvSpPr>
        <p:spPr>
          <a:xfrm>
            <a:off x="166513" y="1600459"/>
            <a:ext cx="10013548" cy="533981"/>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1730" dirty="0">
                <a:ln w="3175">
                  <a:noFill/>
                </a:ln>
                <a:gradFill>
                  <a:gsLst>
                    <a:gs pos="1250">
                      <a:srgbClr val="353535"/>
                    </a:gs>
                    <a:gs pos="100000">
                      <a:srgbClr val="353535"/>
                    </a:gs>
                  </a:gsLst>
                  <a:lin ang="5400000" scaled="0"/>
                </a:gradFill>
                <a:latin typeface="Segoe UI"/>
                <a:cs typeface="Segoe UI" pitchFamily="34" charset="0"/>
              </a:rPr>
              <a:t>Migration path with the right approach depending on fit with your goals</a:t>
            </a:r>
          </a:p>
        </p:txBody>
      </p:sp>
      <p:sp>
        <p:nvSpPr>
          <p:cNvPr id="108" name="TextBox 107">
            <a:extLst>
              <a:ext uri="{FF2B5EF4-FFF2-40B4-BE49-F238E27FC236}">
                <a16:creationId xmlns:a16="http://schemas.microsoft.com/office/drawing/2014/main" id="{E5357500-71B5-4407-A6F1-6B4B3021536F}"/>
              </a:ext>
            </a:extLst>
          </p:cNvPr>
          <p:cNvSpPr txBox="1"/>
          <p:nvPr/>
        </p:nvSpPr>
        <p:spPr>
          <a:xfrm>
            <a:off x="5025082" y="4277559"/>
            <a:ext cx="1794317" cy="634793"/>
          </a:xfrm>
          <a:prstGeom prst="rect">
            <a:avLst/>
          </a:prstGeom>
          <a:noFill/>
        </p:spPr>
        <p:txBody>
          <a:bodyPr wrap="square" lIns="179183" tIns="143346" rIns="179183" bIns="143346" rtlCol="0" anchor="t">
            <a:spAutoFit/>
          </a:bodyPr>
          <a:lstStyle/>
          <a:p>
            <a:pPr algn="ctr" defTabSz="895698">
              <a:spcAft>
                <a:spcPts val="588"/>
              </a:spcAft>
              <a:defRPr/>
            </a:pPr>
            <a:r>
              <a:rPr lang="en-US" sz="1100" kern="0" dirty="0">
                <a:solidFill>
                  <a:srgbClr val="353535"/>
                </a:solidFill>
                <a:latin typeface="Segoe UI"/>
              </a:rPr>
              <a:t>Repackaging. Minimal code changes</a:t>
            </a:r>
          </a:p>
        </p:txBody>
      </p:sp>
      <p:sp>
        <p:nvSpPr>
          <p:cNvPr id="110" name="TextBox 109">
            <a:extLst>
              <a:ext uri="{FF2B5EF4-FFF2-40B4-BE49-F238E27FC236}">
                <a16:creationId xmlns:a16="http://schemas.microsoft.com/office/drawing/2014/main" id="{92DC0D8D-6005-45C7-A6EC-2C388DD500D0}"/>
              </a:ext>
            </a:extLst>
          </p:cNvPr>
          <p:cNvSpPr txBox="1"/>
          <p:nvPr/>
        </p:nvSpPr>
        <p:spPr>
          <a:xfrm>
            <a:off x="6869176" y="4277560"/>
            <a:ext cx="2098812" cy="807444"/>
          </a:xfrm>
          <a:prstGeom prst="rect">
            <a:avLst/>
          </a:prstGeom>
          <a:noFill/>
        </p:spPr>
        <p:txBody>
          <a:bodyPr wrap="square" lIns="179183" tIns="143346" rIns="179183" bIns="143346" rtlCol="0" anchor="t">
            <a:spAutoFit/>
          </a:bodyPr>
          <a:lstStyle/>
          <a:p>
            <a:pPr algn="ctr" defTabSz="895698">
              <a:spcAft>
                <a:spcPts val="588"/>
              </a:spcAft>
              <a:defRPr/>
            </a:pPr>
            <a:r>
              <a:rPr lang="en-US" sz="1100" kern="0" dirty="0">
                <a:solidFill>
                  <a:srgbClr val="353535"/>
                </a:solidFill>
                <a:latin typeface="Segoe UI"/>
              </a:rPr>
              <a:t>Modify or extend existing code to optimize for cloud scale</a:t>
            </a:r>
          </a:p>
        </p:txBody>
      </p:sp>
      <p:sp>
        <p:nvSpPr>
          <p:cNvPr id="111" name="Rectangle 110">
            <a:extLst>
              <a:ext uri="{FF2B5EF4-FFF2-40B4-BE49-F238E27FC236}">
                <a16:creationId xmlns:a16="http://schemas.microsoft.com/office/drawing/2014/main" id="{4A979D33-4CA2-4293-BC0A-702187D06C74}"/>
              </a:ext>
            </a:extLst>
          </p:cNvPr>
          <p:cNvSpPr/>
          <p:nvPr/>
        </p:nvSpPr>
        <p:spPr bwMode="auto">
          <a:xfrm>
            <a:off x="552130" y="2472621"/>
            <a:ext cx="1734865" cy="37516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A9A7B662-65EE-48C9-9681-3DF517788589}"/>
              </a:ext>
            </a:extLst>
          </p:cNvPr>
          <p:cNvSpPr txBox="1"/>
          <p:nvPr/>
        </p:nvSpPr>
        <p:spPr>
          <a:xfrm>
            <a:off x="459683" y="4175421"/>
            <a:ext cx="1850844" cy="821548"/>
          </a:xfrm>
          <a:prstGeom prst="rect">
            <a:avLst/>
          </a:prstGeom>
          <a:noFill/>
        </p:spPr>
        <p:txBody>
          <a:bodyPr wrap="none" lIns="179183" tIns="143346" rIns="179183" bIns="143346" rtlCol="0" anchor="t">
            <a:spAutoFit/>
          </a:bodyPr>
          <a:lstStyle/>
          <a:p>
            <a:pPr algn="ctr" defTabSz="895698">
              <a:spcAft>
                <a:spcPts val="588"/>
              </a:spcAft>
              <a:defRPr/>
            </a:pPr>
            <a:r>
              <a:rPr lang="en-US" sz="1800" kern="0" dirty="0">
                <a:solidFill>
                  <a:srgbClr val="353535"/>
                </a:solidFill>
                <a:latin typeface="Segoe UI Semibold"/>
              </a:rPr>
              <a:t>On-Premises</a:t>
            </a:r>
          </a:p>
          <a:p>
            <a:pPr algn="ctr" defTabSz="895698">
              <a:spcAft>
                <a:spcPts val="588"/>
              </a:spcAft>
              <a:defRPr/>
            </a:pPr>
            <a:r>
              <a:rPr lang="en-US" sz="1100" i="1" kern="0" dirty="0">
                <a:solidFill>
                  <a:srgbClr val="353535"/>
                </a:solidFill>
                <a:latin typeface="Segoe UI Semibold"/>
              </a:rPr>
              <a:t>Infrastructure Platform</a:t>
            </a:r>
          </a:p>
        </p:txBody>
      </p:sp>
      <p:grpSp>
        <p:nvGrpSpPr>
          <p:cNvPr id="113" name="Group 112">
            <a:extLst>
              <a:ext uri="{FF2B5EF4-FFF2-40B4-BE49-F238E27FC236}">
                <a16:creationId xmlns:a16="http://schemas.microsoft.com/office/drawing/2014/main" id="{B6694024-5792-44EF-AA91-C400B887FD6B}"/>
              </a:ext>
            </a:extLst>
          </p:cNvPr>
          <p:cNvGrpSpPr/>
          <p:nvPr/>
        </p:nvGrpSpPr>
        <p:grpSpPr>
          <a:xfrm>
            <a:off x="1096808" y="3466166"/>
            <a:ext cx="576590" cy="569172"/>
            <a:chOff x="2084593" y="2157479"/>
            <a:chExt cx="958326" cy="1022668"/>
          </a:xfrm>
        </p:grpSpPr>
        <p:grpSp>
          <p:nvGrpSpPr>
            <p:cNvPr id="114" name="Group 4">
              <a:extLst>
                <a:ext uri="{FF2B5EF4-FFF2-40B4-BE49-F238E27FC236}">
                  <a16:creationId xmlns:a16="http://schemas.microsoft.com/office/drawing/2014/main" id="{ADEF7927-8052-46EA-92F0-74BFEB1BF217}"/>
                </a:ext>
              </a:extLst>
            </p:cNvPr>
            <p:cNvGrpSpPr>
              <a:grpSpLocks noChangeAspect="1"/>
            </p:cNvGrpSpPr>
            <p:nvPr/>
          </p:nvGrpSpPr>
          <p:grpSpPr bwMode="auto">
            <a:xfrm>
              <a:off x="2084593" y="2157479"/>
              <a:ext cx="475727" cy="1022668"/>
              <a:chOff x="7" y="12"/>
              <a:chExt cx="167" cy="359"/>
            </a:xfrm>
          </p:grpSpPr>
          <p:sp>
            <p:nvSpPr>
              <p:cNvPr id="122" name="Rectangle 5">
                <a:extLst>
                  <a:ext uri="{FF2B5EF4-FFF2-40B4-BE49-F238E27FC236}">
                    <a16:creationId xmlns:a16="http://schemas.microsoft.com/office/drawing/2014/main" id="{0AFBEF05-7281-4F82-BF1E-93296204D5E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3" name="Freeform 6">
                <a:extLst>
                  <a:ext uri="{FF2B5EF4-FFF2-40B4-BE49-F238E27FC236}">
                    <a16:creationId xmlns:a16="http://schemas.microsoft.com/office/drawing/2014/main" id="{A29E9375-0A05-45D8-9A3C-527F74B59B5A}"/>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4" name="Rectangle 7">
                <a:extLst>
                  <a:ext uri="{FF2B5EF4-FFF2-40B4-BE49-F238E27FC236}">
                    <a16:creationId xmlns:a16="http://schemas.microsoft.com/office/drawing/2014/main" id="{FE1773D9-48F2-433B-B172-BBD8644C0BE9}"/>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5" name="Rectangle 8">
                <a:extLst>
                  <a:ext uri="{FF2B5EF4-FFF2-40B4-BE49-F238E27FC236}">
                    <a16:creationId xmlns:a16="http://schemas.microsoft.com/office/drawing/2014/main" id="{64C1A53B-6471-427D-AFAF-0D56B186D8EF}"/>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6" name="Rectangle 9">
                <a:extLst>
                  <a:ext uri="{FF2B5EF4-FFF2-40B4-BE49-F238E27FC236}">
                    <a16:creationId xmlns:a16="http://schemas.microsoft.com/office/drawing/2014/main" id="{7FA0188F-AE6E-49F1-B5AA-2AF1F4E4F67E}"/>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7" name="Rectangle 10">
                <a:extLst>
                  <a:ext uri="{FF2B5EF4-FFF2-40B4-BE49-F238E27FC236}">
                    <a16:creationId xmlns:a16="http://schemas.microsoft.com/office/drawing/2014/main" id="{CA812C2F-1A54-4569-80CC-D569EB6CAF08}"/>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8" name="Rectangle 11">
                <a:extLst>
                  <a:ext uri="{FF2B5EF4-FFF2-40B4-BE49-F238E27FC236}">
                    <a16:creationId xmlns:a16="http://schemas.microsoft.com/office/drawing/2014/main" id="{B266A67A-BC6D-4074-B20C-22734F5CF0A4}"/>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9" name="Rectangle 12">
                <a:extLst>
                  <a:ext uri="{FF2B5EF4-FFF2-40B4-BE49-F238E27FC236}">
                    <a16:creationId xmlns:a16="http://schemas.microsoft.com/office/drawing/2014/main" id="{7461C3F6-DE0D-48D0-A155-41AFF7CE0FB5}"/>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30" name="Rectangle 13">
                <a:extLst>
                  <a:ext uri="{FF2B5EF4-FFF2-40B4-BE49-F238E27FC236}">
                    <a16:creationId xmlns:a16="http://schemas.microsoft.com/office/drawing/2014/main" id="{B3990E73-308D-4FBE-9D25-0FFA8F124C60}"/>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grpSp>
        <p:grpSp>
          <p:nvGrpSpPr>
            <p:cNvPr id="115" name="Group 114">
              <a:extLst>
                <a:ext uri="{FF2B5EF4-FFF2-40B4-BE49-F238E27FC236}">
                  <a16:creationId xmlns:a16="http://schemas.microsoft.com/office/drawing/2014/main" id="{BDE74391-D308-46AE-9E0D-82A97CEAD1E1}"/>
                </a:ext>
              </a:extLst>
            </p:cNvPr>
            <p:cNvGrpSpPr/>
            <p:nvPr/>
          </p:nvGrpSpPr>
          <p:grpSpPr>
            <a:xfrm>
              <a:off x="2561534" y="2758439"/>
              <a:ext cx="475727" cy="421466"/>
              <a:chOff x="2779974" y="2727959"/>
              <a:chExt cx="475727" cy="421466"/>
            </a:xfrm>
          </p:grpSpPr>
          <p:sp>
            <p:nvSpPr>
              <p:cNvPr id="117" name="Rectangle 5">
                <a:extLst>
                  <a:ext uri="{FF2B5EF4-FFF2-40B4-BE49-F238E27FC236}">
                    <a16:creationId xmlns:a16="http://schemas.microsoft.com/office/drawing/2014/main" id="{056EAD12-5195-45CA-AA1A-1626DC8F250E}"/>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18" name="Freeform 6">
                <a:extLst>
                  <a:ext uri="{FF2B5EF4-FFF2-40B4-BE49-F238E27FC236}">
                    <a16:creationId xmlns:a16="http://schemas.microsoft.com/office/drawing/2014/main" id="{77AB043E-02A6-4530-9BFB-36F223EB64A5}"/>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19" name="Rectangle 7">
                <a:extLst>
                  <a:ext uri="{FF2B5EF4-FFF2-40B4-BE49-F238E27FC236}">
                    <a16:creationId xmlns:a16="http://schemas.microsoft.com/office/drawing/2014/main" id="{9AB9EB01-8B1E-4586-8415-33BA47DD337B}"/>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0" name="Rectangle 8">
                <a:extLst>
                  <a:ext uri="{FF2B5EF4-FFF2-40B4-BE49-F238E27FC236}">
                    <a16:creationId xmlns:a16="http://schemas.microsoft.com/office/drawing/2014/main" id="{E4F0855E-2291-4208-A366-F49E1940F301}"/>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1" name="Rectangle 9">
                <a:extLst>
                  <a:ext uri="{FF2B5EF4-FFF2-40B4-BE49-F238E27FC236}">
                    <a16:creationId xmlns:a16="http://schemas.microsoft.com/office/drawing/2014/main" id="{68C4E129-5BD0-401F-A36B-E2AE114BE0A3}"/>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grpSp>
        <p:sp>
          <p:nvSpPr>
            <p:cNvPr id="116" name="Isosceles Triangle 115">
              <a:extLst>
                <a:ext uri="{FF2B5EF4-FFF2-40B4-BE49-F238E27FC236}">
                  <a16:creationId xmlns:a16="http://schemas.microsoft.com/office/drawing/2014/main" id="{A66CDEFA-9E9E-4499-9501-C9BD17B044D3}"/>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grpSp>
      <p:sp>
        <p:nvSpPr>
          <p:cNvPr id="14" name="Isosceles Triangle 13">
            <a:extLst>
              <a:ext uri="{FF2B5EF4-FFF2-40B4-BE49-F238E27FC236}">
                <a16:creationId xmlns:a16="http://schemas.microsoft.com/office/drawing/2014/main" id="{D29D4DE5-E928-42C6-B245-CB7218E8B8FA}"/>
              </a:ext>
            </a:extLst>
          </p:cNvPr>
          <p:cNvSpPr/>
          <p:nvPr/>
        </p:nvSpPr>
        <p:spPr bwMode="auto">
          <a:xfrm rot="5400000">
            <a:off x="1185195" y="5213506"/>
            <a:ext cx="418397" cy="31353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a:extLst>
              <a:ext uri="{FF2B5EF4-FFF2-40B4-BE49-F238E27FC236}">
                <a16:creationId xmlns:a16="http://schemas.microsoft.com/office/drawing/2014/main" id="{725A7497-94A5-4DA3-8704-B734AA26F395}"/>
              </a:ext>
            </a:extLst>
          </p:cNvPr>
          <p:cNvSpPr txBox="1"/>
          <p:nvPr/>
        </p:nvSpPr>
        <p:spPr>
          <a:xfrm>
            <a:off x="8757310" y="4277559"/>
            <a:ext cx="2371781" cy="634793"/>
          </a:xfrm>
          <a:prstGeom prst="rect">
            <a:avLst/>
          </a:prstGeom>
          <a:noFill/>
        </p:spPr>
        <p:txBody>
          <a:bodyPr wrap="square" lIns="179183" tIns="143346" rIns="179183" bIns="143346" rtlCol="0" anchor="t">
            <a:spAutoFit/>
          </a:bodyPr>
          <a:lstStyle/>
          <a:p>
            <a:pPr algn="ctr" defTabSz="895698">
              <a:spcAft>
                <a:spcPts val="588"/>
              </a:spcAft>
              <a:defRPr/>
            </a:pPr>
            <a:r>
              <a:rPr lang="en-US" sz="1100" kern="0" dirty="0">
                <a:solidFill>
                  <a:srgbClr val="353535"/>
                </a:solidFill>
                <a:latin typeface="Segoe UI"/>
              </a:rPr>
              <a:t>Rebuild app from scratch using cloud native technology</a:t>
            </a:r>
          </a:p>
        </p:txBody>
      </p:sp>
      <p:cxnSp>
        <p:nvCxnSpPr>
          <p:cNvPr id="133" name="Straight Connector 132">
            <a:extLst>
              <a:ext uri="{FF2B5EF4-FFF2-40B4-BE49-F238E27FC236}">
                <a16:creationId xmlns:a16="http://schemas.microsoft.com/office/drawing/2014/main" id="{B8422245-A987-43D9-9012-3F09FF2084E6}"/>
              </a:ext>
            </a:extLst>
          </p:cNvPr>
          <p:cNvCxnSpPr>
            <a:cxnSpLocks/>
          </p:cNvCxnSpPr>
          <p:nvPr/>
        </p:nvCxnSpPr>
        <p:spPr>
          <a:xfrm flipH="1">
            <a:off x="2592964" y="5007476"/>
            <a:ext cx="8711954" cy="6317"/>
          </a:xfrm>
          <a:prstGeom prst="line">
            <a:avLst/>
          </a:prstGeom>
          <a:noFill/>
          <a:ln w="57150" cap="rnd">
            <a:solidFill>
              <a:schemeClr val="bg1">
                <a:lumMod val="50000"/>
              </a:schemeClr>
            </a:solidFill>
            <a:miter lim="800000"/>
            <a:headEnd type="arrow" w="sm" len="sm"/>
            <a:tailEnd type="none" w="med" len="med"/>
          </a:ln>
          <a:effectLst/>
        </p:spPr>
        <p:style>
          <a:lnRef idx="1">
            <a:schemeClr val="accent2"/>
          </a:lnRef>
          <a:fillRef idx="3">
            <a:schemeClr val="accent2"/>
          </a:fillRef>
          <a:effectRef idx="2">
            <a:schemeClr val="accent2"/>
          </a:effectRef>
          <a:fontRef idx="minor">
            <a:schemeClr val="lt1"/>
          </a:fontRef>
        </p:style>
      </p:cxnSp>
      <p:sp>
        <p:nvSpPr>
          <p:cNvPr id="138" name="TextBox 137">
            <a:extLst>
              <a:ext uri="{FF2B5EF4-FFF2-40B4-BE49-F238E27FC236}">
                <a16:creationId xmlns:a16="http://schemas.microsoft.com/office/drawing/2014/main" id="{235CAC4C-8EFC-415B-A1A9-3583961C2F14}"/>
              </a:ext>
            </a:extLst>
          </p:cNvPr>
          <p:cNvSpPr txBox="1"/>
          <p:nvPr/>
        </p:nvSpPr>
        <p:spPr>
          <a:xfrm>
            <a:off x="2403406" y="5007477"/>
            <a:ext cx="1307503" cy="462142"/>
          </a:xfrm>
          <a:prstGeom prst="rect">
            <a:avLst/>
          </a:prstGeom>
          <a:noFill/>
        </p:spPr>
        <p:txBody>
          <a:bodyPr wrap="none" lIns="179183" tIns="143346" rIns="179183" bIns="143346" rtlCol="0" anchor="t">
            <a:spAutoFit/>
          </a:bodyPr>
          <a:lstStyle/>
          <a:p>
            <a:pPr algn="ctr" defTabSz="895698">
              <a:spcAft>
                <a:spcPts val="588"/>
              </a:spcAft>
              <a:defRPr/>
            </a:pPr>
            <a:r>
              <a:rPr lang="en-US" sz="1100" b="1" kern="0" dirty="0">
                <a:solidFill>
                  <a:srgbClr val="353535"/>
                </a:solidFill>
                <a:latin typeface="Segoe UI"/>
                <a:ea typeface="Segoe UI Black" panose="020B0A02040204020203" pitchFamily="34" charset="0"/>
                <a:cs typeface="Segoe UI Black" panose="020B0A02040204020203" pitchFamily="34" charset="0"/>
              </a:rPr>
              <a:t>Less strategic </a:t>
            </a:r>
          </a:p>
        </p:txBody>
      </p:sp>
      <p:sp>
        <p:nvSpPr>
          <p:cNvPr id="139" name="TextBox 138">
            <a:extLst>
              <a:ext uri="{FF2B5EF4-FFF2-40B4-BE49-F238E27FC236}">
                <a16:creationId xmlns:a16="http://schemas.microsoft.com/office/drawing/2014/main" id="{B017C29B-72C1-4093-9F3E-CE4BD9BFC44D}"/>
              </a:ext>
            </a:extLst>
          </p:cNvPr>
          <p:cNvSpPr txBox="1"/>
          <p:nvPr/>
        </p:nvSpPr>
        <p:spPr>
          <a:xfrm>
            <a:off x="9564768" y="5042090"/>
            <a:ext cx="1831610" cy="462142"/>
          </a:xfrm>
          <a:prstGeom prst="rect">
            <a:avLst/>
          </a:prstGeom>
          <a:noFill/>
        </p:spPr>
        <p:txBody>
          <a:bodyPr wrap="none" lIns="179183" tIns="143346" rIns="179183" bIns="143346" rtlCol="0" anchor="t">
            <a:spAutoFit/>
          </a:bodyPr>
          <a:lstStyle/>
          <a:p>
            <a:pPr algn="ctr" defTabSz="895698">
              <a:spcAft>
                <a:spcPts val="588"/>
              </a:spcAft>
              <a:defRPr/>
            </a:pPr>
            <a:r>
              <a:rPr lang="en-US" sz="1100" b="1" kern="0" dirty="0">
                <a:solidFill>
                  <a:srgbClr val="353535"/>
                </a:solidFill>
                <a:latin typeface="Segoe UI"/>
                <a:ea typeface="Segoe UI Black" panose="020B0A02040204020203" pitchFamily="34" charset="0"/>
                <a:cs typeface="Segoe UI Black" panose="020B0A02040204020203" pitchFamily="34" charset="0"/>
              </a:rPr>
              <a:t>More Business critical</a:t>
            </a:r>
          </a:p>
        </p:txBody>
      </p:sp>
      <p:pic>
        <p:nvPicPr>
          <p:cNvPr id="37" name="Picture 36">
            <a:extLst>
              <a:ext uri="{FF2B5EF4-FFF2-40B4-BE49-F238E27FC236}">
                <a16:creationId xmlns:a16="http://schemas.microsoft.com/office/drawing/2014/main" id="{74770E82-BBD1-47D3-8503-3FD3384C889F}"/>
              </a:ext>
            </a:extLst>
          </p:cNvPr>
          <p:cNvPicPr>
            <a:picLocks noChangeAspect="1"/>
          </p:cNvPicPr>
          <p:nvPr/>
        </p:nvPicPr>
        <p:blipFill>
          <a:blip r:embed="rId3"/>
          <a:stretch>
            <a:fillRect/>
          </a:stretch>
        </p:blipFill>
        <p:spPr>
          <a:xfrm>
            <a:off x="3766558" y="6116073"/>
            <a:ext cx="498018" cy="498018"/>
          </a:xfrm>
          <a:prstGeom prst="rect">
            <a:avLst/>
          </a:prstGeom>
        </p:spPr>
      </p:pic>
      <p:pic>
        <p:nvPicPr>
          <p:cNvPr id="71" name="Picture 70">
            <a:extLst>
              <a:ext uri="{FF2B5EF4-FFF2-40B4-BE49-F238E27FC236}">
                <a16:creationId xmlns:a16="http://schemas.microsoft.com/office/drawing/2014/main" id="{BEA88157-7BE0-40E1-9BEA-21F92C95A535}"/>
              </a:ext>
            </a:extLst>
          </p:cNvPr>
          <p:cNvPicPr>
            <a:picLocks noChangeAspect="1"/>
          </p:cNvPicPr>
          <p:nvPr/>
        </p:nvPicPr>
        <p:blipFill>
          <a:blip r:embed="rId3"/>
          <a:stretch>
            <a:fillRect/>
          </a:stretch>
        </p:blipFill>
        <p:spPr>
          <a:xfrm>
            <a:off x="3137740" y="6116073"/>
            <a:ext cx="498018" cy="498018"/>
          </a:xfrm>
          <a:prstGeom prst="rect">
            <a:avLst/>
          </a:prstGeom>
        </p:spPr>
      </p:pic>
      <p:grpSp>
        <p:nvGrpSpPr>
          <p:cNvPr id="42" name="Group 41">
            <a:extLst>
              <a:ext uri="{FF2B5EF4-FFF2-40B4-BE49-F238E27FC236}">
                <a16:creationId xmlns:a16="http://schemas.microsoft.com/office/drawing/2014/main" id="{C239323B-B65D-47A9-91B0-C97AA410E051}"/>
              </a:ext>
            </a:extLst>
          </p:cNvPr>
          <p:cNvGrpSpPr/>
          <p:nvPr/>
        </p:nvGrpSpPr>
        <p:grpSpPr>
          <a:xfrm>
            <a:off x="4868226" y="5453828"/>
            <a:ext cx="6161354" cy="1249820"/>
            <a:chOff x="4973781" y="5279421"/>
            <a:chExt cx="6285793" cy="1275063"/>
          </a:xfrm>
        </p:grpSpPr>
        <p:sp>
          <p:nvSpPr>
            <p:cNvPr id="75" name="Rectangle 74">
              <a:extLst>
                <a:ext uri="{FF2B5EF4-FFF2-40B4-BE49-F238E27FC236}">
                  <a16:creationId xmlns:a16="http://schemas.microsoft.com/office/drawing/2014/main" id="{1D9ADE15-7C43-4815-BEB4-C241CB62366F}"/>
                </a:ext>
              </a:extLst>
            </p:cNvPr>
            <p:cNvSpPr/>
            <p:nvPr/>
          </p:nvSpPr>
          <p:spPr bwMode="auto">
            <a:xfrm>
              <a:off x="4973781" y="5279421"/>
              <a:ext cx="2153483" cy="127298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16">
                <a:lnSpc>
                  <a:spcPct val="90000"/>
                </a:lnSpc>
                <a:spcAft>
                  <a:spcPts val="588"/>
                </a:spcAft>
              </a:pPr>
              <a:r>
                <a:rPr lang="en-US" sz="1371" dirty="0">
                  <a:gradFill>
                    <a:gsLst>
                      <a:gs pos="2917">
                        <a:srgbClr val="353535"/>
                      </a:gs>
                      <a:gs pos="30000">
                        <a:srgbClr val="353535"/>
                      </a:gs>
                    </a:gsLst>
                    <a:lin ang="5400000" scaled="0"/>
                  </a:gradFill>
                  <a:latin typeface="Segoe UI Semibold"/>
                </a:rPr>
                <a:t>App Service</a:t>
              </a:r>
            </a:p>
          </p:txBody>
        </p:sp>
        <p:sp>
          <p:nvSpPr>
            <p:cNvPr id="76" name="Rectangle 75">
              <a:extLst>
                <a:ext uri="{FF2B5EF4-FFF2-40B4-BE49-F238E27FC236}">
                  <a16:creationId xmlns:a16="http://schemas.microsoft.com/office/drawing/2014/main" id="{11DF4606-7F22-4443-8671-8EE21A9DC270}"/>
                </a:ext>
              </a:extLst>
            </p:cNvPr>
            <p:cNvSpPr/>
            <p:nvPr/>
          </p:nvSpPr>
          <p:spPr bwMode="auto">
            <a:xfrm>
              <a:off x="7002863" y="5281500"/>
              <a:ext cx="2153483" cy="127298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16">
                <a:lnSpc>
                  <a:spcPct val="90000"/>
                </a:lnSpc>
                <a:spcAft>
                  <a:spcPts val="588"/>
                </a:spcAft>
              </a:pPr>
              <a:r>
                <a:rPr lang="en-US" sz="1371" dirty="0">
                  <a:gradFill>
                    <a:gsLst>
                      <a:gs pos="2917">
                        <a:srgbClr val="353535"/>
                      </a:gs>
                      <a:gs pos="30000">
                        <a:srgbClr val="353535"/>
                      </a:gs>
                    </a:gsLst>
                    <a:lin ang="5400000" scaled="0"/>
                  </a:gradFill>
                  <a:latin typeface="Segoe UI Semibold"/>
                </a:rPr>
                <a:t>Azure Container Service (AKS)</a:t>
              </a:r>
            </a:p>
          </p:txBody>
        </p:sp>
        <p:sp>
          <p:nvSpPr>
            <p:cNvPr id="77" name="Rectangle 76">
              <a:extLst>
                <a:ext uri="{FF2B5EF4-FFF2-40B4-BE49-F238E27FC236}">
                  <a16:creationId xmlns:a16="http://schemas.microsoft.com/office/drawing/2014/main" id="{7F76EC5F-5C90-47E1-A49C-3283CE438362}"/>
                </a:ext>
              </a:extLst>
            </p:cNvPr>
            <p:cNvSpPr/>
            <p:nvPr/>
          </p:nvSpPr>
          <p:spPr bwMode="auto">
            <a:xfrm>
              <a:off x="9106091" y="5281500"/>
              <a:ext cx="2153483" cy="127298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16">
                <a:lnSpc>
                  <a:spcPct val="90000"/>
                </a:lnSpc>
                <a:spcAft>
                  <a:spcPts val="588"/>
                </a:spcAft>
              </a:pPr>
              <a:r>
                <a:rPr lang="en-US" sz="1371" dirty="0">
                  <a:gradFill>
                    <a:gsLst>
                      <a:gs pos="2917">
                        <a:srgbClr val="353535"/>
                      </a:gs>
                      <a:gs pos="30000">
                        <a:srgbClr val="353535"/>
                      </a:gs>
                    </a:gsLst>
                    <a:lin ang="5400000" scaled="0"/>
                  </a:gradFill>
                  <a:latin typeface="Segoe UI Semibold"/>
                </a:rPr>
                <a:t>Azure Functions and Logic Apps</a:t>
              </a:r>
            </a:p>
          </p:txBody>
        </p:sp>
        <p:pic>
          <p:nvPicPr>
            <p:cNvPr id="18" name="Picture 17" descr="A picture containing vector graphics&#10;&#10;Description generated with high confidence">
              <a:extLst>
                <a:ext uri="{FF2B5EF4-FFF2-40B4-BE49-F238E27FC236}">
                  <a16:creationId xmlns:a16="http://schemas.microsoft.com/office/drawing/2014/main" id="{5F83E941-B5BF-4362-92FF-8AD4631C952D}"/>
                </a:ext>
              </a:extLst>
            </p:cNvPr>
            <p:cNvPicPr>
              <a:picLocks noChangeAspect="1"/>
            </p:cNvPicPr>
            <p:nvPr/>
          </p:nvPicPr>
          <p:blipFill>
            <a:blip r:embed="rId4"/>
            <a:stretch>
              <a:fillRect/>
            </a:stretch>
          </p:blipFill>
          <p:spPr>
            <a:xfrm>
              <a:off x="5580643" y="5953688"/>
              <a:ext cx="432534" cy="432534"/>
            </a:xfrm>
            <a:prstGeom prst="rect">
              <a:avLst/>
            </a:prstGeom>
          </p:spPr>
        </p:pic>
        <p:pic>
          <p:nvPicPr>
            <p:cNvPr id="56" name="Picture 55" descr="A picture containing vector graphics&#10;&#10;Description generated with high confidence">
              <a:extLst>
                <a:ext uri="{FF2B5EF4-FFF2-40B4-BE49-F238E27FC236}">
                  <a16:creationId xmlns:a16="http://schemas.microsoft.com/office/drawing/2014/main" id="{65E876FB-C943-40F6-8623-EDBD993F982F}"/>
                </a:ext>
              </a:extLst>
            </p:cNvPr>
            <p:cNvPicPr>
              <a:picLocks noChangeAspect="1"/>
            </p:cNvPicPr>
            <p:nvPr/>
          </p:nvPicPr>
          <p:blipFill>
            <a:blip r:embed="rId4"/>
            <a:stretch>
              <a:fillRect/>
            </a:stretch>
          </p:blipFill>
          <p:spPr>
            <a:xfrm>
              <a:off x="6110976" y="5953688"/>
              <a:ext cx="432534" cy="432534"/>
            </a:xfrm>
            <a:prstGeom prst="rect">
              <a:avLst/>
            </a:prstGeom>
          </p:spPr>
        </p:pic>
        <p:pic>
          <p:nvPicPr>
            <p:cNvPr id="23" name="Picture 22">
              <a:extLst>
                <a:ext uri="{FF2B5EF4-FFF2-40B4-BE49-F238E27FC236}">
                  <a16:creationId xmlns:a16="http://schemas.microsoft.com/office/drawing/2014/main" id="{FF4159F5-E1A4-4D99-809A-A2ED7AFA834E}"/>
                </a:ext>
              </a:extLst>
            </p:cNvPr>
            <p:cNvPicPr>
              <a:picLocks noChangeAspect="1"/>
            </p:cNvPicPr>
            <p:nvPr/>
          </p:nvPicPr>
          <p:blipFill>
            <a:blip r:embed="rId5"/>
            <a:stretch>
              <a:fillRect/>
            </a:stretch>
          </p:blipFill>
          <p:spPr>
            <a:xfrm>
              <a:off x="7400994" y="5863503"/>
              <a:ext cx="648132" cy="648132"/>
            </a:xfrm>
            <a:prstGeom prst="rect">
              <a:avLst/>
            </a:prstGeom>
          </p:spPr>
        </p:pic>
        <p:pic>
          <p:nvPicPr>
            <p:cNvPr id="59" name="Picture 58">
              <a:extLst>
                <a:ext uri="{FF2B5EF4-FFF2-40B4-BE49-F238E27FC236}">
                  <a16:creationId xmlns:a16="http://schemas.microsoft.com/office/drawing/2014/main" id="{8049D7E3-B201-4A97-B108-96A0C448AF73}"/>
                </a:ext>
              </a:extLst>
            </p:cNvPr>
            <p:cNvPicPr>
              <a:picLocks noChangeAspect="1"/>
            </p:cNvPicPr>
            <p:nvPr/>
          </p:nvPicPr>
          <p:blipFill>
            <a:blip r:embed="rId5"/>
            <a:stretch>
              <a:fillRect/>
            </a:stretch>
          </p:blipFill>
          <p:spPr>
            <a:xfrm>
              <a:off x="8161000" y="5863503"/>
              <a:ext cx="648132" cy="648132"/>
            </a:xfrm>
            <a:prstGeom prst="rect">
              <a:avLst/>
            </a:prstGeom>
          </p:spPr>
        </p:pic>
        <p:pic>
          <p:nvPicPr>
            <p:cNvPr id="30" name="Picture 29">
              <a:extLst>
                <a:ext uri="{FF2B5EF4-FFF2-40B4-BE49-F238E27FC236}">
                  <a16:creationId xmlns:a16="http://schemas.microsoft.com/office/drawing/2014/main" id="{9052BD35-722B-4B03-A310-6D1D963E5E81}"/>
                </a:ext>
              </a:extLst>
            </p:cNvPr>
            <p:cNvPicPr>
              <a:picLocks noChangeAspect="1"/>
            </p:cNvPicPr>
            <p:nvPr/>
          </p:nvPicPr>
          <p:blipFill>
            <a:blip r:embed="rId6"/>
            <a:stretch>
              <a:fillRect/>
            </a:stretch>
          </p:blipFill>
          <p:spPr>
            <a:xfrm>
              <a:off x="9512047" y="5948052"/>
              <a:ext cx="541923" cy="541923"/>
            </a:xfrm>
            <a:prstGeom prst="rect">
              <a:avLst/>
            </a:prstGeom>
          </p:spPr>
        </p:pic>
        <p:pic>
          <p:nvPicPr>
            <p:cNvPr id="39" name="Picture 38">
              <a:extLst>
                <a:ext uri="{FF2B5EF4-FFF2-40B4-BE49-F238E27FC236}">
                  <a16:creationId xmlns:a16="http://schemas.microsoft.com/office/drawing/2014/main" id="{21B181D8-DCF9-4EB2-A2A6-DE2EDCE852A8}"/>
                </a:ext>
              </a:extLst>
            </p:cNvPr>
            <p:cNvPicPr>
              <a:picLocks noChangeAspect="1"/>
            </p:cNvPicPr>
            <p:nvPr/>
          </p:nvPicPr>
          <p:blipFill>
            <a:blip r:embed="rId7"/>
            <a:stretch>
              <a:fillRect/>
            </a:stretch>
          </p:blipFill>
          <p:spPr>
            <a:xfrm>
              <a:off x="10225694" y="5861127"/>
              <a:ext cx="628848" cy="628848"/>
            </a:xfrm>
            <a:prstGeom prst="rect">
              <a:avLst/>
            </a:prstGeom>
          </p:spPr>
        </p:pic>
      </p:grpSp>
    </p:spTree>
    <p:extLst>
      <p:ext uri="{BB962C8B-B14F-4D97-AF65-F5344CB8AC3E}">
        <p14:creationId xmlns:p14="http://schemas.microsoft.com/office/powerpoint/2010/main" val="1413725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7E02-BCA9-4FDC-95D6-2424EE7771EF}"/>
              </a:ext>
            </a:extLst>
          </p:cNvPr>
          <p:cNvSpPr>
            <a:spLocks noGrp="1"/>
          </p:cNvSpPr>
          <p:nvPr>
            <p:ph type="title"/>
          </p:nvPr>
        </p:nvSpPr>
        <p:spPr>
          <a:xfrm>
            <a:off x="270894" y="290848"/>
            <a:ext cx="11652534" cy="553998"/>
          </a:xfrm>
        </p:spPr>
        <p:txBody>
          <a:bodyPr/>
          <a:lstStyle/>
          <a:p>
            <a:r>
              <a:rPr lang="en-US" dirty="0">
                <a:solidFill>
                  <a:schemeClr val="tx1"/>
                </a:solidFill>
              </a:rPr>
              <a:t>Deployment Life Cycle </a:t>
            </a:r>
          </a:p>
        </p:txBody>
      </p:sp>
      <p:sp>
        <p:nvSpPr>
          <p:cNvPr id="8" name="Rectangle 7">
            <a:extLst>
              <a:ext uri="{FF2B5EF4-FFF2-40B4-BE49-F238E27FC236}">
                <a16:creationId xmlns:a16="http://schemas.microsoft.com/office/drawing/2014/main" id="{FDE9087E-3BDD-43E3-9AD5-94A1E65DEE40}"/>
              </a:ext>
            </a:extLst>
          </p:cNvPr>
          <p:cNvSpPr/>
          <p:nvPr/>
        </p:nvSpPr>
        <p:spPr bwMode="auto">
          <a:xfrm>
            <a:off x="5430580" y="3687094"/>
            <a:ext cx="4738014" cy="1783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chemeClr val="tx1"/>
              </a:soli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DAC95385-C6CB-431A-9D55-C715608772E2}"/>
              </a:ext>
            </a:extLst>
          </p:cNvPr>
          <p:cNvSpPr txBox="1"/>
          <p:nvPr/>
        </p:nvSpPr>
        <p:spPr>
          <a:xfrm>
            <a:off x="1232877" y="4009120"/>
            <a:ext cx="993099"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Developers</a:t>
            </a:r>
          </a:p>
        </p:txBody>
      </p:sp>
      <p:sp>
        <p:nvSpPr>
          <p:cNvPr id="10" name="TextBox 9">
            <a:extLst>
              <a:ext uri="{FF2B5EF4-FFF2-40B4-BE49-F238E27FC236}">
                <a16:creationId xmlns:a16="http://schemas.microsoft.com/office/drawing/2014/main" id="{20B32136-4808-45D2-8F4C-D0C207950481}"/>
              </a:ext>
            </a:extLst>
          </p:cNvPr>
          <p:cNvSpPr txBox="1"/>
          <p:nvPr/>
        </p:nvSpPr>
        <p:spPr>
          <a:xfrm>
            <a:off x="4625100" y="2125319"/>
            <a:ext cx="926044" cy="379463"/>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err="1">
                <a:latin typeface="Segoe UI" panose="020B0502040204020203" pitchFamily="34" charset="0"/>
                <a:cs typeface="Segoe UI" panose="020B0502040204020203" pitchFamily="34" charset="0"/>
              </a:rPr>
              <a:t>Github</a:t>
            </a:r>
            <a:r>
              <a:rPr lang="en-US" sz="1370" dirty="0">
                <a:latin typeface="Segoe UI" panose="020B0502040204020203" pitchFamily="34" charset="0"/>
                <a:cs typeface="Segoe UI" panose="020B0502040204020203" pitchFamily="34" charset="0"/>
              </a:rPr>
              <a:t> repos</a:t>
            </a:r>
          </a:p>
        </p:txBody>
      </p:sp>
      <p:sp>
        <p:nvSpPr>
          <p:cNvPr id="11" name="TextBox 10">
            <a:extLst>
              <a:ext uri="{FF2B5EF4-FFF2-40B4-BE49-F238E27FC236}">
                <a16:creationId xmlns:a16="http://schemas.microsoft.com/office/drawing/2014/main" id="{91C139BC-A10C-4967-8A03-FECF9FAB60F8}"/>
              </a:ext>
            </a:extLst>
          </p:cNvPr>
          <p:cNvSpPr txBox="1"/>
          <p:nvPr/>
        </p:nvSpPr>
        <p:spPr>
          <a:xfrm>
            <a:off x="3082629" y="3387986"/>
            <a:ext cx="926044" cy="379463"/>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Local Git repos</a:t>
            </a:r>
          </a:p>
        </p:txBody>
      </p:sp>
      <p:sp>
        <p:nvSpPr>
          <p:cNvPr id="12" name="TextBox 11">
            <a:extLst>
              <a:ext uri="{FF2B5EF4-FFF2-40B4-BE49-F238E27FC236}">
                <a16:creationId xmlns:a16="http://schemas.microsoft.com/office/drawing/2014/main" id="{FAE123E7-0FA9-462C-A782-D7C2BFE6C99B}"/>
              </a:ext>
            </a:extLst>
          </p:cNvPr>
          <p:cNvSpPr txBox="1"/>
          <p:nvPr/>
        </p:nvSpPr>
        <p:spPr>
          <a:xfrm>
            <a:off x="3107472" y="2185441"/>
            <a:ext cx="926044"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err="1">
                <a:latin typeface="Segoe UI" panose="020B0502040204020203" pitchFamily="34" charset="0"/>
                <a:cs typeface="Segoe UI" panose="020B0502040204020203" pitchFamily="34" charset="0"/>
              </a:rPr>
              <a:t>VSCode</a:t>
            </a:r>
            <a:endParaRPr lang="en-US" sz="1370"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88F3EA55-AF7A-42F2-8B5F-50E2EB4BBA08}"/>
              </a:ext>
            </a:extLst>
          </p:cNvPr>
          <p:cNvSpPr txBox="1"/>
          <p:nvPr/>
        </p:nvSpPr>
        <p:spPr>
          <a:xfrm>
            <a:off x="5814725" y="4541789"/>
            <a:ext cx="926044"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err="1">
                <a:latin typeface="Segoe UI" panose="020B0502040204020203" pitchFamily="34" charset="0"/>
                <a:cs typeface="Segoe UI" panose="020B0502040204020203" pitchFamily="34" charset="0"/>
              </a:rPr>
              <a:t>Redis</a:t>
            </a:r>
            <a:r>
              <a:rPr lang="en-US" sz="1370" dirty="0">
                <a:latin typeface="Segoe UI" panose="020B0502040204020203" pitchFamily="34" charset="0"/>
                <a:cs typeface="Segoe UI" panose="020B0502040204020203" pitchFamily="34" charset="0"/>
              </a:rPr>
              <a:t> cache</a:t>
            </a:r>
          </a:p>
        </p:txBody>
      </p:sp>
      <p:sp>
        <p:nvSpPr>
          <p:cNvPr id="15" name="TextBox 14">
            <a:extLst>
              <a:ext uri="{FF2B5EF4-FFF2-40B4-BE49-F238E27FC236}">
                <a16:creationId xmlns:a16="http://schemas.microsoft.com/office/drawing/2014/main" id="{6F513D0D-4358-4443-BA4A-150AE3AB7F69}"/>
              </a:ext>
            </a:extLst>
          </p:cNvPr>
          <p:cNvSpPr txBox="1"/>
          <p:nvPr/>
        </p:nvSpPr>
        <p:spPr>
          <a:xfrm>
            <a:off x="7182240" y="4619979"/>
            <a:ext cx="1239702" cy="379463"/>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Web App for Containers</a:t>
            </a:r>
          </a:p>
        </p:txBody>
      </p:sp>
      <p:sp>
        <p:nvSpPr>
          <p:cNvPr id="18" name="TextBox 17">
            <a:extLst>
              <a:ext uri="{FF2B5EF4-FFF2-40B4-BE49-F238E27FC236}">
                <a16:creationId xmlns:a16="http://schemas.microsoft.com/office/drawing/2014/main" id="{853DC086-F535-4C82-977D-19B9383B8580}"/>
              </a:ext>
            </a:extLst>
          </p:cNvPr>
          <p:cNvSpPr txBox="1"/>
          <p:nvPr/>
        </p:nvSpPr>
        <p:spPr>
          <a:xfrm>
            <a:off x="3602293" y="5594219"/>
            <a:ext cx="1213171" cy="569195"/>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Monitoring log aggregation </a:t>
            </a:r>
            <a:br>
              <a:rPr lang="en-US" sz="1370" dirty="0">
                <a:latin typeface="Segoe UI" panose="020B0502040204020203" pitchFamily="34" charset="0"/>
                <a:cs typeface="Segoe UI" panose="020B0502040204020203" pitchFamily="34" charset="0"/>
              </a:rPr>
            </a:br>
            <a:endParaRPr lang="en-US" sz="1370" dirty="0">
              <a:latin typeface="Segoe UI" panose="020B0502040204020203" pitchFamily="34" charset="0"/>
              <a:cs typeface="Segoe UI" panose="020B0502040204020203" pitchFamily="34" charset="0"/>
            </a:endParaRPr>
          </a:p>
        </p:txBody>
      </p:sp>
      <p:sp>
        <p:nvSpPr>
          <p:cNvPr id="19" name="Freeform 20">
            <a:extLst>
              <a:ext uri="{FF2B5EF4-FFF2-40B4-BE49-F238E27FC236}">
                <a16:creationId xmlns:a16="http://schemas.microsoft.com/office/drawing/2014/main" id="{49BA42DE-CADD-4C30-83FC-10580AC91D21}"/>
              </a:ext>
            </a:extLst>
          </p:cNvPr>
          <p:cNvSpPr>
            <a:spLocks noChangeAspect="1" noEditPoints="1"/>
          </p:cNvSpPr>
          <p:nvPr/>
        </p:nvSpPr>
        <p:spPr bwMode="black">
          <a:xfrm>
            <a:off x="1438168" y="2888572"/>
            <a:ext cx="582511" cy="374749"/>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800" spc="-120">
              <a:solidFill>
                <a:schemeClr val="tx1"/>
              </a:solidFill>
              <a:latin typeface="Segoe Light" pitchFamily="34" charset="0"/>
            </a:endParaRPr>
          </a:p>
        </p:txBody>
      </p:sp>
      <p:sp>
        <p:nvSpPr>
          <p:cNvPr id="21" name="Freeform 20">
            <a:extLst>
              <a:ext uri="{FF2B5EF4-FFF2-40B4-BE49-F238E27FC236}">
                <a16:creationId xmlns:a16="http://schemas.microsoft.com/office/drawing/2014/main" id="{37703319-176C-4592-8764-BEDB2871D01B}"/>
              </a:ext>
            </a:extLst>
          </p:cNvPr>
          <p:cNvSpPr>
            <a:spLocks noChangeAspect="1" noEditPoints="1"/>
          </p:cNvSpPr>
          <p:nvPr/>
        </p:nvSpPr>
        <p:spPr bwMode="black">
          <a:xfrm>
            <a:off x="1438168" y="3595607"/>
            <a:ext cx="582511" cy="374749"/>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800" spc="-120">
              <a:solidFill>
                <a:schemeClr val="tx1"/>
              </a:solidFill>
              <a:latin typeface="Segoe Light" pitchFamily="34" charset="0"/>
            </a:endParaRPr>
          </a:p>
        </p:txBody>
      </p:sp>
      <p:pic>
        <p:nvPicPr>
          <p:cNvPr id="35" name="Picture 34">
            <a:extLst>
              <a:ext uri="{FF2B5EF4-FFF2-40B4-BE49-F238E27FC236}">
                <a16:creationId xmlns:a16="http://schemas.microsoft.com/office/drawing/2014/main" id="{056CDF56-F244-4DDE-99DE-450A7E956A7C}"/>
              </a:ext>
            </a:extLst>
          </p:cNvPr>
          <p:cNvPicPr>
            <a:picLocks noChangeAspect="1"/>
          </p:cNvPicPr>
          <p:nvPr/>
        </p:nvPicPr>
        <p:blipFill>
          <a:blip r:embed="rId3"/>
          <a:stretch>
            <a:fillRect/>
          </a:stretch>
        </p:blipFill>
        <p:spPr>
          <a:xfrm>
            <a:off x="6015977" y="3956073"/>
            <a:ext cx="523538" cy="533468"/>
          </a:xfrm>
          <a:prstGeom prst="rect">
            <a:avLst/>
          </a:prstGeom>
        </p:spPr>
      </p:pic>
      <p:pic>
        <p:nvPicPr>
          <p:cNvPr id="27652" name="Picture 4" descr="Image result for github icon">
            <a:extLst>
              <a:ext uri="{FF2B5EF4-FFF2-40B4-BE49-F238E27FC236}">
                <a16:creationId xmlns:a16="http://schemas.microsoft.com/office/drawing/2014/main" id="{A90ADB99-8980-4FC1-84F3-C821075E0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804" y="1468753"/>
            <a:ext cx="627319" cy="627319"/>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git repos icon">
            <a:extLst>
              <a:ext uri="{FF2B5EF4-FFF2-40B4-BE49-F238E27FC236}">
                <a16:creationId xmlns:a16="http://schemas.microsoft.com/office/drawing/2014/main" id="{3B8DB72A-1868-42B1-A31A-824E21B41D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8027"/>
          <a:stretch/>
        </p:blipFill>
        <p:spPr bwMode="auto">
          <a:xfrm>
            <a:off x="3319356" y="2894980"/>
            <a:ext cx="452588" cy="45027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E4ED89EA-5DB7-42BA-BB21-9CB598893904}"/>
              </a:ext>
            </a:extLst>
          </p:cNvPr>
          <p:cNvCxnSpPr/>
          <p:nvPr/>
        </p:nvCxnSpPr>
        <p:spPr>
          <a:xfrm flipH="1">
            <a:off x="2020681" y="3110056"/>
            <a:ext cx="1260342"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CCC29E9-2293-46C8-9EF0-70E34463D894}"/>
              </a:ext>
            </a:extLst>
          </p:cNvPr>
          <p:cNvCxnSpPr/>
          <p:nvPr/>
        </p:nvCxnSpPr>
        <p:spPr>
          <a:xfrm>
            <a:off x="3545649" y="2540767"/>
            <a:ext cx="0" cy="323238"/>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59FD1B1-4D0F-458A-8712-53E9C41A017F}"/>
              </a:ext>
            </a:extLst>
          </p:cNvPr>
          <p:cNvCxnSpPr>
            <a:cxnSpLocks/>
            <a:stCxn id="27652" idx="3"/>
          </p:cNvCxnSpPr>
          <p:nvPr/>
        </p:nvCxnSpPr>
        <p:spPr>
          <a:xfrm>
            <a:off x="5457123" y="1782413"/>
            <a:ext cx="1819621" cy="17006"/>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7C9412F-B7E3-4CDB-99A5-A1CA9A464FB1}"/>
              </a:ext>
            </a:extLst>
          </p:cNvPr>
          <p:cNvCxnSpPr>
            <a:cxnSpLocks/>
          </p:cNvCxnSpPr>
          <p:nvPr/>
        </p:nvCxnSpPr>
        <p:spPr>
          <a:xfrm>
            <a:off x="3596635" y="1786828"/>
            <a:ext cx="1233168"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5430F9-7EF1-4B5A-8C0B-4F351C5C4053}"/>
              </a:ext>
            </a:extLst>
          </p:cNvPr>
          <p:cNvCxnSpPr>
            <a:cxnSpLocks/>
          </p:cNvCxnSpPr>
          <p:nvPr/>
        </p:nvCxnSpPr>
        <p:spPr>
          <a:xfrm flipH="1">
            <a:off x="7796489" y="2318343"/>
            <a:ext cx="2" cy="13009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F4343D8-2589-4D76-B23C-F0677F25BD08}"/>
              </a:ext>
            </a:extLst>
          </p:cNvPr>
          <p:cNvCxnSpPr>
            <a:cxnSpLocks/>
          </p:cNvCxnSpPr>
          <p:nvPr/>
        </p:nvCxnSpPr>
        <p:spPr>
          <a:xfrm rot="16200000" flipH="1" flipV="1">
            <a:off x="4063886" y="-842605"/>
            <a:ext cx="1406781" cy="6058430"/>
          </a:xfrm>
          <a:prstGeom prst="bentConnector4">
            <a:avLst>
              <a:gd name="adj1" fmla="val -15928"/>
              <a:gd name="adj2" fmla="val 9989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450C129-A908-4CA2-BC8F-F4D42938681A}"/>
              </a:ext>
            </a:extLst>
          </p:cNvPr>
          <p:cNvCxnSpPr>
            <a:cxnSpLocks/>
            <a:endCxn id="46" idx="1"/>
          </p:cNvCxnSpPr>
          <p:nvPr/>
        </p:nvCxnSpPr>
        <p:spPr>
          <a:xfrm>
            <a:off x="6550362" y="4254353"/>
            <a:ext cx="777938" cy="5044"/>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B255323-B15C-4047-B691-E0164FF64BA6}"/>
              </a:ext>
            </a:extLst>
          </p:cNvPr>
          <p:cNvCxnSpPr>
            <a:cxnSpLocks/>
          </p:cNvCxnSpPr>
          <p:nvPr/>
        </p:nvCxnSpPr>
        <p:spPr>
          <a:xfrm>
            <a:off x="7797523" y="5087047"/>
            <a:ext cx="4569" cy="677353"/>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441C464-62B8-4879-B7A6-0ECC769F4C43}"/>
              </a:ext>
            </a:extLst>
          </p:cNvPr>
          <p:cNvCxnSpPr>
            <a:cxnSpLocks/>
          </p:cNvCxnSpPr>
          <p:nvPr/>
        </p:nvCxnSpPr>
        <p:spPr>
          <a:xfrm rot="10800000">
            <a:off x="4961369" y="5290604"/>
            <a:ext cx="2835126" cy="1"/>
          </a:xfrm>
          <a:prstGeom prst="bentConnector3">
            <a:avLst>
              <a:gd name="adj1" fmla="val 5000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27658" name="Picture 10" descr="Image result for Visual Studio Code">
            <a:extLst>
              <a:ext uri="{FF2B5EF4-FFF2-40B4-BE49-F238E27FC236}">
                <a16:creationId xmlns:a16="http://schemas.microsoft.com/office/drawing/2014/main" id="{757C18A6-0E7F-4688-8DE3-01AC6E13A7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1042" y="1504509"/>
            <a:ext cx="589819" cy="589819"/>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ctor: Elbow 38">
            <a:extLst>
              <a:ext uri="{FF2B5EF4-FFF2-40B4-BE49-F238E27FC236}">
                <a16:creationId xmlns:a16="http://schemas.microsoft.com/office/drawing/2014/main" id="{E3CFC1A4-9D4E-40B1-8E0C-DED573A12221}"/>
              </a:ext>
            </a:extLst>
          </p:cNvPr>
          <p:cNvCxnSpPr>
            <a:cxnSpLocks/>
          </p:cNvCxnSpPr>
          <p:nvPr/>
        </p:nvCxnSpPr>
        <p:spPr>
          <a:xfrm rot="10800000" flipV="1">
            <a:off x="2014381" y="3110057"/>
            <a:ext cx="1274310" cy="688633"/>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46" name="Picture 5" descr="image005">
            <a:extLst>
              <a:ext uri="{FF2B5EF4-FFF2-40B4-BE49-F238E27FC236}">
                <a16:creationId xmlns:a16="http://schemas.microsoft.com/office/drawing/2014/main" id="{ADBB5D73-7224-45AF-8B3B-6F405E55986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28300" y="3926813"/>
            <a:ext cx="847471" cy="6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Straight Arrow Connector 53">
            <a:extLst>
              <a:ext uri="{FF2B5EF4-FFF2-40B4-BE49-F238E27FC236}">
                <a16:creationId xmlns:a16="http://schemas.microsoft.com/office/drawing/2014/main" id="{3D46C500-E42E-4BB4-9E18-A0D4CE76EA9C}"/>
              </a:ext>
            </a:extLst>
          </p:cNvPr>
          <p:cNvCxnSpPr>
            <a:cxnSpLocks/>
          </p:cNvCxnSpPr>
          <p:nvPr/>
        </p:nvCxnSpPr>
        <p:spPr>
          <a:xfrm>
            <a:off x="6806606" y="2921314"/>
            <a:ext cx="753158" cy="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65A325B8-FF46-4ECD-B8E3-86D26490BF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81043" y="2767724"/>
            <a:ext cx="727139" cy="259693"/>
          </a:xfrm>
          <a:prstGeom prst="rect">
            <a:avLst/>
          </a:prstGeom>
        </p:spPr>
      </p:pic>
      <p:pic>
        <p:nvPicPr>
          <p:cNvPr id="25" name="Picture 24">
            <a:extLst>
              <a:ext uri="{FF2B5EF4-FFF2-40B4-BE49-F238E27FC236}">
                <a16:creationId xmlns:a16="http://schemas.microsoft.com/office/drawing/2014/main" id="{23BE84DE-319D-49CD-ABDA-5EB4F0A1D569}"/>
              </a:ext>
            </a:extLst>
          </p:cNvPr>
          <p:cNvPicPr>
            <a:picLocks noChangeAspect="1"/>
          </p:cNvPicPr>
          <p:nvPr/>
        </p:nvPicPr>
        <p:blipFill>
          <a:blip r:embed="rId10"/>
          <a:stretch>
            <a:fillRect/>
          </a:stretch>
        </p:blipFill>
        <p:spPr>
          <a:xfrm>
            <a:off x="3748377" y="4672611"/>
            <a:ext cx="936334" cy="936334"/>
          </a:xfrm>
          <a:prstGeom prst="rect">
            <a:avLst/>
          </a:prstGeom>
        </p:spPr>
      </p:pic>
      <p:cxnSp>
        <p:nvCxnSpPr>
          <p:cNvPr id="68" name="Straight Arrow Connector 67">
            <a:extLst>
              <a:ext uri="{FF2B5EF4-FFF2-40B4-BE49-F238E27FC236}">
                <a16:creationId xmlns:a16="http://schemas.microsoft.com/office/drawing/2014/main" id="{BF0E49E8-B548-471B-8235-A82254FD7F7E}"/>
              </a:ext>
            </a:extLst>
          </p:cNvPr>
          <p:cNvCxnSpPr>
            <a:cxnSpLocks/>
          </p:cNvCxnSpPr>
          <p:nvPr/>
        </p:nvCxnSpPr>
        <p:spPr>
          <a:xfrm flipV="1">
            <a:off x="6506344" y="1967396"/>
            <a:ext cx="0" cy="726991"/>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B9B26CE-9F04-4337-AFFF-C48E8D86A630}"/>
              </a:ext>
            </a:extLst>
          </p:cNvPr>
          <p:cNvCxnSpPr>
            <a:cxnSpLocks/>
          </p:cNvCxnSpPr>
          <p:nvPr/>
        </p:nvCxnSpPr>
        <p:spPr>
          <a:xfrm>
            <a:off x="8154943" y="4276238"/>
            <a:ext cx="777938" cy="5044"/>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07162597-5AE6-4B7C-8ED3-CD4E23F295F0}"/>
              </a:ext>
            </a:extLst>
          </p:cNvPr>
          <p:cNvPicPr>
            <a:picLocks noChangeAspect="1"/>
          </p:cNvPicPr>
          <p:nvPr/>
        </p:nvPicPr>
        <p:blipFill>
          <a:blip r:embed="rId11"/>
          <a:stretch>
            <a:fillRect/>
          </a:stretch>
        </p:blipFill>
        <p:spPr>
          <a:xfrm>
            <a:off x="7529201" y="1490926"/>
            <a:ext cx="615871" cy="599977"/>
          </a:xfrm>
          <a:prstGeom prst="rect">
            <a:avLst/>
          </a:prstGeom>
        </p:spPr>
      </p:pic>
      <p:sp>
        <p:nvSpPr>
          <p:cNvPr id="57" name="TextBox 56">
            <a:extLst>
              <a:ext uri="{FF2B5EF4-FFF2-40B4-BE49-F238E27FC236}">
                <a16:creationId xmlns:a16="http://schemas.microsoft.com/office/drawing/2014/main" id="{A5216B0E-5940-4BB2-9975-85340E2D9D78}"/>
              </a:ext>
            </a:extLst>
          </p:cNvPr>
          <p:cNvSpPr txBox="1"/>
          <p:nvPr/>
        </p:nvSpPr>
        <p:spPr>
          <a:xfrm>
            <a:off x="7360232" y="2078414"/>
            <a:ext cx="926044"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ACR</a:t>
            </a:r>
          </a:p>
        </p:txBody>
      </p:sp>
      <p:pic>
        <p:nvPicPr>
          <p:cNvPr id="58" name="Picture 2" descr="Image result for docker icon">
            <a:extLst>
              <a:ext uri="{FF2B5EF4-FFF2-40B4-BE49-F238E27FC236}">
                <a16:creationId xmlns:a16="http://schemas.microsoft.com/office/drawing/2014/main" id="{E26B7BE7-3EA7-4812-821A-A3BBEEFEA98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1446" b="11641"/>
          <a:stretch/>
        </p:blipFill>
        <p:spPr bwMode="auto">
          <a:xfrm>
            <a:off x="8313555" y="1492328"/>
            <a:ext cx="754326" cy="58016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A5216B0E-5940-4BB2-9975-85340E2D9D78}"/>
              </a:ext>
            </a:extLst>
          </p:cNvPr>
          <p:cNvSpPr txBox="1"/>
          <p:nvPr/>
        </p:nvSpPr>
        <p:spPr>
          <a:xfrm>
            <a:off x="8274413" y="2106413"/>
            <a:ext cx="926044"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Docker hub</a:t>
            </a:r>
          </a:p>
        </p:txBody>
      </p:sp>
      <p:sp>
        <p:nvSpPr>
          <p:cNvPr id="63" name="TextBox 62">
            <a:extLst>
              <a:ext uri="{FF2B5EF4-FFF2-40B4-BE49-F238E27FC236}">
                <a16:creationId xmlns:a16="http://schemas.microsoft.com/office/drawing/2014/main" id="{F2A562AB-737A-430D-A729-7CB504E25C69}"/>
              </a:ext>
            </a:extLst>
          </p:cNvPr>
          <p:cNvSpPr txBox="1"/>
          <p:nvPr/>
        </p:nvSpPr>
        <p:spPr>
          <a:xfrm>
            <a:off x="8828622" y="4588591"/>
            <a:ext cx="1239702" cy="379463"/>
          </a:xfrm>
          <a:prstGeom prst="rect">
            <a:avLst/>
          </a:prstGeom>
          <a:noFill/>
        </p:spPr>
        <p:txBody>
          <a:bodyPr wrap="square" lIns="0" tIns="0" rIns="0" bIns="0" rtlCol="0">
            <a:spAutoFit/>
          </a:bodyPr>
          <a:lstStyle/>
          <a:p>
            <a:pPr algn="ctr" defTabSz="913963">
              <a:lnSpc>
                <a:spcPct val="90000"/>
              </a:lnSpc>
              <a:spcAft>
                <a:spcPts val="588"/>
              </a:spcAft>
              <a:defRPr/>
            </a:pPr>
            <a:r>
              <a:rPr lang="en-US" sz="1370">
                <a:latin typeface="Segoe UI" panose="020B0502040204020203" pitchFamily="34" charset="0"/>
                <a:cs typeface="Segoe UI" panose="020B0502040204020203" pitchFamily="34" charset="0"/>
              </a:rPr>
              <a:t>Azure database for MySQL</a:t>
            </a:r>
          </a:p>
        </p:txBody>
      </p:sp>
      <p:pic>
        <p:nvPicPr>
          <p:cNvPr id="65" name="Picture 64">
            <a:extLst>
              <a:ext uri="{FF2B5EF4-FFF2-40B4-BE49-F238E27FC236}">
                <a16:creationId xmlns:a16="http://schemas.microsoft.com/office/drawing/2014/main" id="{C433F26B-2D09-4C23-BA68-77ACDDC319C6}"/>
              </a:ext>
            </a:extLst>
          </p:cNvPr>
          <p:cNvPicPr>
            <a:picLocks noChangeAspect="1"/>
          </p:cNvPicPr>
          <p:nvPr/>
        </p:nvPicPr>
        <p:blipFill>
          <a:blip r:embed="rId13"/>
          <a:stretch>
            <a:fillRect/>
          </a:stretch>
        </p:blipFill>
        <p:spPr>
          <a:xfrm>
            <a:off x="9200454" y="3926814"/>
            <a:ext cx="485463" cy="638258"/>
          </a:xfrm>
          <a:prstGeom prst="rect">
            <a:avLst/>
          </a:prstGeom>
        </p:spPr>
      </p:pic>
      <p:grpSp>
        <p:nvGrpSpPr>
          <p:cNvPr id="69" name="Group 68">
            <a:extLst>
              <a:ext uri="{FF2B5EF4-FFF2-40B4-BE49-F238E27FC236}">
                <a16:creationId xmlns:a16="http://schemas.microsoft.com/office/drawing/2014/main" id="{3E6E3AD4-13F8-405F-8B4B-1B73259EDC00}"/>
              </a:ext>
            </a:extLst>
          </p:cNvPr>
          <p:cNvGrpSpPr/>
          <p:nvPr/>
        </p:nvGrpSpPr>
        <p:grpSpPr>
          <a:xfrm>
            <a:off x="9677367" y="5822045"/>
            <a:ext cx="390855" cy="499315"/>
            <a:chOff x="6171524" y="-3755894"/>
            <a:chExt cx="2786063" cy="3559175"/>
          </a:xfrm>
          <a:solidFill>
            <a:schemeClr val="accent1"/>
          </a:solidFill>
        </p:grpSpPr>
        <p:sp>
          <p:nvSpPr>
            <p:cNvPr id="70" name="Freeform 6">
              <a:extLst>
                <a:ext uri="{FF2B5EF4-FFF2-40B4-BE49-F238E27FC236}">
                  <a16:creationId xmlns:a16="http://schemas.microsoft.com/office/drawing/2014/main" id="{737E1FA2-A296-4A1E-9744-4A8BEAEBEB7A}"/>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sp>
          <p:nvSpPr>
            <p:cNvPr id="72" name="Freeform 7">
              <a:extLst>
                <a:ext uri="{FF2B5EF4-FFF2-40B4-BE49-F238E27FC236}">
                  <a16:creationId xmlns:a16="http://schemas.microsoft.com/office/drawing/2014/main" id="{30DB9727-4247-44B0-ABDA-A2E40C74FEFC}"/>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grpSp>
      <p:grpSp>
        <p:nvGrpSpPr>
          <p:cNvPr id="73" name="Group 72">
            <a:extLst>
              <a:ext uri="{FF2B5EF4-FFF2-40B4-BE49-F238E27FC236}">
                <a16:creationId xmlns:a16="http://schemas.microsoft.com/office/drawing/2014/main" id="{9C165E5F-0B97-48B2-B297-A12234822102}"/>
              </a:ext>
            </a:extLst>
          </p:cNvPr>
          <p:cNvGrpSpPr/>
          <p:nvPr/>
        </p:nvGrpSpPr>
        <p:grpSpPr>
          <a:xfrm>
            <a:off x="10242764" y="5822045"/>
            <a:ext cx="390855" cy="499315"/>
            <a:chOff x="6171524" y="-3755894"/>
            <a:chExt cx="2786063" cy="3559175"/>
          </a:xfrm>
          <a:solidFill>
            <a:schemeClr val="accent1"/>
          </a:solidFill>
        </p:grpSpPr>
        <p:sp>
          <p:nvSpPr>
            <p:cNvPr id="74" name="Freeform 6">
              <a:extLst>
                <a:ext uri="{FF2B5EF4-FFF2-40B4-BE49-F238E27FC236}">
                  <a16:creationId xmlns:a16="http://schemas.microsoft.com/office/drawing/2014/main" id="{391F5789-D91E-4551-B768-0763C0F32024}"/>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sp>
          <p:nvSpPr>
            <p:cNvPr id="76" name="Freeform 7">
              <a:extLst>
                <a:ext uri="{FF2B5EF4-FFF2-40B4-BE49-F238E27FC236}">
                  <a16:creationId xmlns:a16="http://schemas.microsoft.com/office/drawing/2014/main" id="{406A104E-C91C-48E9-998B-E3C9700CF42B}"/>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grpSp>
      <p:grpSp>
        <p:nvGrpSpPr>
          <p:cNvPr id="78" name="Group 77">
            <a:extLst>
              <a:ext uri="{FF2B5EF4-FFF2-40B4-BE49-F238E27FC236}">
                <a16:creationId xmlns:a16="http://schemas.microsoft.com/office/drawing/2014/main" id="{848563FE-0E9C-4AE8-9390-34E5235F8800}"/>
              </a:ext>
            </a:extLst>
          </p:cNvPr>
          <p:cNvGrpSpPr/>
          <p:nvPr/>
        </p:nvGrpSpPr>
        <p:grpSpPr>
          <a:xfrm>
            <a:off x="10808160" y="5822045"/>
            <a:ext cx="390855" cy="499315"/>
            <a:chOff x="6171524" y="-3755894"/>
            <a:chExt cx="2786063" cy="3559175"/>
          </a:xfrm>
          <a:solidFill>
            <a:schemeClr val="accent1"/>
          </a:solidFill>
        </p:grpSpPr>
        <p:sp>
          <p:nvSpPr>
            <p:cNvPr id="79" name="Freeform 6">
              <a:extLst>
                <a:ext uri="{FF2B5EF4-FFF2-40B4-BE49-F238E27FC236}">
                  <a16:creationId xmlns:a16="http://schemas.microsoft.com/office/drawing/2014/main" id="{316C6B2B-FD63-49F6-9EB4-A6BE1467144E}"/>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sp>
          <p:nvSpPr>
            <p:cNvPr id="80" name="Freeform 7">
              <a:extLst>
                <a:ext uri="{FF2B5EF4-FFF2-40B4-BE49-F238E27FC236}">
                  <a16:creationId xmlns:a16="http://schemas.microsoft.com/office/drawing/2014/main" id="{00034A52-9DA6-4C1A-A8D5-64B648B38B11}"/>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grpSp>
      <p:sp>
        <p:nvSpPr>
          <p:cNvPr id="81" name="TextBox 80">
            <a:extLst>
              <a:ext uri="{FF2B5EF4-FFF2-40B4-BE49-F238E27FC236}">
                <a16:creationId xmlns:a16="http://schemas.microsoft.com/office/drawing/2014/main" id="{0AB27CC5-BE7C-4E3C-9F42-9404BFEACFDD}"/>
              </a:ext>
            </a:extLst>
          </p:cNvPr>
          <p:cNvSpPr txBox="1"/>
          <p:nvPr/>
        </p:nvSpPr>
        <p:spPr>
          <a:xfrm>
            <a:off x="10012085" y="6391500"/>
            <a:ext cx="993099"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End users</a:t>
            </a:r>
          </a:p>
        </p:txBody>
      </p:sp>
      <p:sp>
        <p:nvSpPr>
          <p:cNvPr id="82" name="TextBox 81">
            <a:extLst>
              <a:ext uri="{FF2B5EF4-FFF2-40B4-BE49-F238E27FC236}">
                <a16:creationId xmlns:a16="http://schemas.microsoft.com/office/drawing/2014/main" id="{2D6BADBB-FFB2-4043-B2B6-ABF10D59AD9A}"/>
              </a:ext>
            </a:extLst>
          </p:cNvPr>
          <p:cNvSpPr txBox="1"/>
          <p:nvPr/>
        </p:nvSpPr>
        <p:spPr>
          <a:xfrm>
            <a:off x="7191354" y="6301112"/>
            <a:ext cx="1239702"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CDN</a:t>
            </a:r>
          </a:p>
        </p:txBody>
      </p:sp>
      <p:pic>
        <p:nvPicPr>
          <p:cNvPr id="83" name="Picture 82">
            <a:extLst>
              <a:ext uri="{FF2B5EF4-FFF2-40B4-BE49-F238E27FC236}">
                <a16:creationId xmlns:a16="http://schemas.microsoft.com/office/drawing/2014/main" id="{3621BC08-D8AC-414B-AE46-2D696FC2F835}"/>
              </a:ext>
            </a:extLst>
          </p:cNvPr>
          <p:cNvPicPr>
            <a:picLocks noChangeAspect="1"/>
          </p:cNvPicPr>
          <p:nvPr/>
        </p:nvPicPr>
        <p:blipFill>
          <a:blip r:embed="rId14"/>
          <a:stretch>
            <a:fillRect/>
          </a:stretch>
        </p:blipFill>
        <p:spPr>
          <a:xfrm>
            <a:off x="7487563" y="5862906"/>
            <a:ext cx="647284" cy="438207"/>
          </a:xfrm>
          <a:prstGeom prst="rect">
            <a:avLst/>
          </a:prstGeom>
        </p:spPr>
      </p:pic>
      <p:cxnSp>
        <p:nvCxnSpPr>
          <p:cNvPr id="84" name="Straight Arrow Connector 83">
            <a:extLst>
              <a:ext uri="{FF2B5EF4-FFF2-40B4-BE49-F238E27FC236}">
                <a16:creationId xmlns:a16="http://schemas.microsoft.com/office/drawing/2014/main" id="{359FD1B1-4D0F-458A-8712-53E9C41A017F}"/>
              </a:ext>
            </a:extLst>
          </p:cNvPr>
          <p:cNvCxnSpPr>
            <a:cxnSpLocks/>
          </p:cNvCxnSpPr>
          <p:nvPr/>
        </p:nvCxnSpPr>
        <p:spPr>
          <a:xfrm>
            <a:off x="8175770" y="6073596"/>
            <a:ext cx="1367979" cy="16827"/>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47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EF5EC-6C26-4C7B-9ABF-547EAD4F9321}"/>
              </a:ext>
            </a:extLst>
          </p:cNvPr>
          <p:cNvSpPr>
            <a:spLocks noGrp="1"/>
          </p:cNvSpPr>
          <p:nvPr>
            <p:ph type="body" sz="quarter" idx="10"/>
          </p:nvPr>
        </p:nvSpPr>
        <p:spPr>
          <a:xfrm>
            <a:off x="270130" y="1188281"/>
            <a:ext cx="11653425" cy="3140219"/>
          </a:xfrm>
        </p:spPr>
        <p:txBody>
          <a:bodyPr/>
          <a:lstStyle/>
          <a:p>
            <a:r>
              <a:rPr lang="en-US"/>
              <a:t>SSH </a:t>
            </a:r>
          </a:p>
          <a:p>
            <a:r>
              <a:rPr lang="en-US"/>
              <a:t>Enable Diagnostics </a:t>
            </a:r>
          </a:p>
          <a:p>
            <a:pPr lvl="1"/>
            <a:r>
              <a:rPr lang="en-US" sz="3136"/>
              <a:t>Docker Logs </a:t>
            </a:r>
          </a:p>
          <a:p>
            <a:pPr lvl="1"/>
            <a:r>
              <a:rPr lang="en-US" sz="3136"/>
              <a:t>Server logs </a:t>
            </a:r>
          </a:p>
          <a:p>
            <a:r>
              <a:rPr lang="en-US"/>
              <a:t>Best practices for logging to custom docker images</a:t>
            </a:r>
          </a:p>
          <a:p>
            <a:endParaRPr lang="en-US"/>
          </a:p>
        </p:txBody>
      </p:sp>
      <p:sp>
        <p:nvSpPr>
          <p:cNvPr id="3" name="Title 2"/>
          <p:cNvSpPr>
            <a:spLocks noGrp="1"/>
          </p:cNvSpPr>
          <p:nvPr>
            <p:ph type="title"/>
          </p:nvPr>
        </p:nvSpPr>
        <p:spPr/>
        <p:txBody>
          <a:bodyPr>
            <a:normAutofit fontScale="90000"/>
          </a:bodyPr>
          <a:lstStyle/>
          <a:p>
            <a:br>
              <a:rPr lang="en-US"/>
            </a:br>
            <a:br>
              <a:rPr lang="en-US"/>
            </a:br>
            <a:endParaRPr lang="en-US"/>
          </a:p>
        </p:txBody>
      </p:sp>
      <p:sp>
        <p:nvSpPr>
          <p:cNvPr id="6" name="Rectangle 5"/>
          <p:cNvSpPr/>
          <p:nvPr/>
        </p:nvSpPr>
        <p:spPr>
          <a:xfrm>
            <a:off x="270130" y="372596"/>
            <a:ext cx="7991987" cy="753817"/>
          </a:xfrm>
          <a:prstGeom prst="rect">
            <a:avLst/>
          </a:prstGeom>
        </p:spPr>
        <p:txBody>
          <a:bodyPr wrap="square">
            <a:spAutoFit/>
          </a:bodyPr>
          <a:lstStyle/>
          <a:p>
            <a:pPr algn="ctr" defTabSz="914225">
              <a:defRPr/>
            </a:pPr>
            <a:r>
              <a:rPr lang="en-US" sz="4214" dirty="0">
                <a:latin typeface="Segoe UI Semilight"/>
              </a:rPr>
              <a:t>Debugging and Troubleshooting </a:t>
            </a:r>
            <a:endParaRPr lang="en-US" sz="4214" dirty="0">
              <a:ln w="0"/>
              <a:effectLst>
                <a:outerShdw blurRad="38100" dist="25400" dir="5400000" algn="ctr" rotWithShape="0">
                  <a:srgbClr val="6E747A">
                    <a:alpha val="43000"/>
                  </a:srgbClr>
                </a:outerShdw>
              </a:effectLst>
              <a:latin typeface="Segoe UI Semilight"/>
            </a:endParaRPr>
          </a:p>
        </p:txBody>
      </p:sp>
    </p:spTree>
    <p:extLst>
      <p:ext uri="{BB962C8B-B14F-4D97-AF65-F5344CB8AC3E}">
        <p14:creationId xmlns:p14="http://schemas.microsoft.com/office/powerpoint/2010/main" val="3905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907" y="738191"/>
            <a:ext cx="11654187" cy="1447832"/>
          </a:xfrm>
        </p:spPr>
        <p:txBody>
          <a:bodyPr/>
          <a:lstStyle/>
          <a:p>
            <a:pPr algn="ctr"/>
            <a:r>
              <a:rPr lang="en-US" sz="4704">
                <a:solidFill>
                  <a:schemeClr val="accent1"/>
                </a:solidFill>
                <a:latin typeface="Segoe UI Semibold" panose="020B0702040204020203" pitchFamily="34" charset="0"/>
                <a:cs typeface="Segoe UI Semibold" panose="020B0702040204020203" pitchFamily="34" charset="0"/>
              </a:rPr>
              <a:t>Kubernetes</a:t>
            </a:r>
            <a:r>
              <a:rPr lang="en-US" sz="4704"/>
              <a:t>: the industry leading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666" y="1884218"/>
            <a:ext cx="2016671" cy="2016671"/>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8252" y="4677334"/>
            <a:ext cx="7695498" cy="144003"/>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3075" y="5065162"/>
            <a:ext cx="10635632" cy="1165239"/>
            <a:chOff x="951037" y="5166472"/>
            <a:chExt cx="10850438" cy="1188773"/>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188773"/>
            </a:xfrm>
            <a:prstGeom prst="rect">
              <a:avLst/>
            </a:prstGeom>
            <a:noFill/>
          </p:spPr>
          <p:txBody>
            <a:bodyPr wrap="square" lIns="143407" tIns="143407" rIns="143407" bIns="143407" rtlCol="0">
              <a:spAutoFit/>
            </a:bodyPr>
            <a:lstStyle/>
            <a:p>
              <a:pPr algn="ctr" defTabSz="914192">
                <a:spcAft>
                  <a:spcPts val="588"/>
                </a:spcAft>
                <a:defRPr/>
              </a:pPr>
              <a:r>
                <a:rPr lang="en-US" sz="1730">
                  <a:solidFill>
                    <a:srgbClr val="0072C6"/>
                  </a:solidFill>
                  <a:latin typeface="Segoe UI Semibold" panose="020B0702040204020203" pitchFamily="34" charset="0"/>
                  <a:cs typeface="Segoe UI Semibold" panose="020B0702040204020203" pitchFamily="34" charset="0"/>
                </a:rPr>
                <a:t>Portable</a:t>
              </a:r>
              <a:r>
                <a:rPr lang="en-US" sz="1730">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3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188773"/>
            </a:xfrm>
            <a:prstGeom prst="rect">
              <a:avLst/>
            </a:prstGeom>
            <a:noFill/>
          </p:spPr>
          <p:txBody>
            <a:bodyPr wrap="square" lIns="143407" tIns="143407" rIns="143407" bIns="143407" rtlCol="0">
              <a:spAutoFit/>
            </a:bodyPr>
            <a:lstStyle/>
            <a:p>
              <a:pPr algn="ctr" defTabSz="914192">
                <a:spcAft>
                  <a:spcPts val="588"/>
                </a:spcAft>
                <a:defRPr/>
              </a:pPr>
              <a:r>
                <a:rPr lang="en-US" sz="1730">
                  <a:solidFill>
                    <a:srgbClr val="0072C6"/>
                  </a:solidFill>
                  <a:latin typeface="Segoe UI Semibold" panose="020B0702040204020203" pitchFamily="34" charset="0"/>
                  <a:cs typeface="Segoe UI Semibold" panose="020B0702040204020203" pitchFamily="34" charset="0"/>
                </a:rPr>
                <a:t>Extensible</a:t>
              </a:r>
              <a:r>
                <a:rPr lang="en-US" sz="1730">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30">
                  <a:solidFill>
                    <a:srgbClr val="505050"/>
                  </a:solidFill>
                  <a:latin typeface="Segoe UI"/>
                  <a:cs typeface="Segoe UI Semibold" panose="020B0702040204020203" pitchFamily="34" charset="0"/>
                </a:rPr>
                <a:t>Modular, pluggable, </a:t>
              </a:r>
              <a:r>
                <a:rPr lang="en-US" sz="1730" err="1">
                  <a:solidFill>
                    <a:srgbClr val="505050"/>
                  </a:solidFill>
                  <a:latin typeface="Segoe UI"/>
                  <a:cs typeface="Segoe UI Semibold" panose="020B0702040204020203" pitchFamily="34" charset="0"/>
                </a:rPr>
                <a:t>hookable</a:t>
              </a:r>
              <a:r>
                <a:rPr lang="en-US" sz="173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188773"/>
            </a:xfrm>
            <a:prstGeom prst="rect">
              <a:avLst/>
            </a:prstGeom>
            <a:noFill/>
          </p:spPr>
          <p:txBody>
            <a:bodyPr wrap="square" lIns="143407" tIns="143407" rIns="143407" bIns="143407" rtlCol="0">
              <a:spAutoFit/>
            </a:bodyPr>
            <a:lstStyle/>
            <a:p>
              <a:pPr algn="ctr" defTabSz="914192">
                <a:spcAft>
                  <a:spcPts val="588"/>
                </a:spcAft>
                <a:defRPr/>
              </a:pPr>
              <a:r>
                <a:rPr lang="en-US" sz="1730">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3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174"/>
            <a:ext cx="0" cy="525873"/>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039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456598" y="5188637"/>
            <a:ext cx="1471892" cy="1428148"/>
          </a:xfrm>
          <a:prstGeom prst="rect">
            <a:avLst/>
          </a:prstGeom>
        </p:spPr>
      </p:pic>
      <p:sp>
        <p:nvSpPr>
          <p:cNvPr id="12" name="Title 11">
            <a:extLst>
              <a:ext uri="{FF2B5EF4-FFF2-40B4-BE49-F238E27FC236}">
                <a16:creationId xmlns:a16="http://schemas.microsoft.com/office/drawing/2014/main" id="{7D3972CE-4DF6-48DE-87B9-C3D861FC49A6}"/>
              </a:ext>
            </a:extLst>
          </p:cNvPr>
          <p:cNvSpPr>
            <a:spLocks noGrp="1"/>
          </p:cNvSpPr>
          <p:nvPr>
            <p:ph type="title"/>
          </p:nvPr>
        </p:nvSpPr>
        <p:spPr/>
        <p:txBody>
          <a:bodyPr/>
          <a:lstStyle/>
          <a:p>
            <a:r>
              <a:rPr lang="en-US"/>
              <a:t>What is Kubernetes?</a:t>
            </a:r>
          </a:p>
        </p:txBody>
      </p:sp>
      <p:sp>
        <p:nvSpPr>
          <p:cNvPr id="13" name="Text Placeholder 12">
            <a:extLst>
              <a:ext uri="{FF2B5EF4-FFF2-40B4-BE49-F238E27FC236}">
                <a16:creationId xmlns:a16="http://schemas.microsoft.com/office/drawing/2014/main" id="{649B4D5E-E4C1-410E-883F-A7517663FE71}"/>
              </a:ext>
            </a:extLst>
          </p:cNvPr>
          <p:cNvSpPr>
            <a:spLocks noGrp="1"/>
          </p:cNvSpPr>
          <p:nvPr>
            <p:ph type="body" sz="quarter" idx="11"/>
          </p:nvPr>
        </p:nvSpPr>
        <p:spPr>
          <a:xfrm>
            <a:off x="270069" y="1175541"/>
            <a:ext cx="11786671" cy="4647426"/>
          </a:xfrm>
        </p:spPr>
        <p:txBody>
          <a:bodyPr/>
          <a:lstStyle/>
          <a:p>
            <a:pPr lvl="1"/>
            <a:r>
              <a:rPr lang="en-US" sz="2000"/>
              <a:t>Background</a:t>
            </a:r>
          </a:p>
          <a:p>
            <a:pPr lvl="2"/>
            <a:r>
              <a:rPr lang="en-US" sz="1600"/>
              <a:t>"Kubernetes is an open-source system for automating deployment, scaling, and management of containerized applications” </a:t>
            </a:r>
          </a:p>
          <a:p>
            <a:pPr lvl="2"/>
            <a:r>
              <a:rPr lang="en-US" sz="1600"/>
              <a:t>Schedules and runs application containers across a cluster of machines</a:t>
            </a:r>
          </a:p>
          <a:p>
            <a:pPr lvl="2"/>
            <a:r>
              <a:rPr lang="en-US" sz="1600"/>
              <a:t>Kubernetes v1.0 released on July 21, 2015. Joe Beda, Brendan Burns, &amp; Craig </a:t>
            </a:r>
            <a:r>
              <a:rPr lang="en-US" sz="1600" err="1"/>
              <a:t>McLuckie</a:t>
            </a:r>
            <a:endParaRPr lang="en-US" sz="1600"/>
          </a:p>
          <a:p>
            <a:pPr lvl="1"/>
            <a:r>
              <a:rPr lang="en-US" sz="2000"/>
              <a:t>Key features</a:t>
            </a:r>
          </a:p>
          <a:p>
            <a:pPr lvl="2"/>
            <a:r>
              <a:rPr lang="en-US" sz="1600"/>
              <a:t>Declarative infrastructure</a:t>
            </a:r>
          </a:p>
          <a:p>
            <a:pPr lvl="2"/>
            <a:r>
              <a:rPr lang="en-US" sz="1600"/>
              <a:t>Self-healing</a:t>
            </a:r>
          </a:p>
          <a:p>
            <a:pPr lvl="2"/>
            <a:r>
              <a:rPr lang="en-US" sz="1600"/>
              <a:t>Horizontal scaling</a:t>
            </a:r>
          </a:p>
          <a:p>
            <a:pPr lvl="2"/>
            <a:r>
              <a:rPr lang="en-US" sz="1600"/>
              <a:t>Automated rollouts and rollbacks</a:t>
            </a:r>
          </a:p>
          <a:p>
            <a:pPr lvl="2"/>
            <a:r>
              <a:rPr lang="en-US" sz="1600"/>
              <a:t>Service discovery and load balancing</a:t>
            </a:r>
          </a:p>
          <a:p>
            <a:pPr lvl="2"/>
            <a:r>
              <a:rPr lang="en-US" sz="1600"/>
              <a:t>Automatic bin packing</a:t>
            </a:r>
          </a:p>
          <a:p>
            <a:pPr lvl="2"/>
            <a:r>
              <a:rPr lang="en-US" sz="1600"/>
              <a:t>Storage orchestration</a:t>
            </a:r>
          </a:p>
          <a:p>
            <a:pPr lvl="2"/>
            <a:r>
              <a:rPr lang="en-US" sz="1600"/>
              <a:t>Secret and configuration management</a:t>
            </a:r>
          </a:p>
          <a:p>
            <a:pPr lvl="2"/>
            <a:r>
              <a:rPr lang="en-US" sz="1600"/>
              <a:t>Not a PaaS platform</a:t>
            </a:r>
          </a:p>
        </p:txBody>
      </p:sp>
    </p:spTree>
    <p:extLst>
      <p:ext uri="{BB962C8B-B14F-4D97-AF65-F5344CB8AC3E}">
        <p14:creationId xmlns:p14="http://schemas.microsoft.com/office/powerpoint/2010/main" val="1129966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7FFDCD-ECB7-4D49-85C3-468988282DC9}"/>
              </a:ext>
            </a:extLst>
          </p:cNvPr>
          <p:cNvSpPr>
            <a:spLocks noGrp="1"/>
          </p:cNvSpPr>
          <p:nvPr>
            <p:ph type="title"/>
          </p:nvPr>
        </p:nvSpPr>
        <p:spPr>
          <a:xfrm>
            <a:off x="269757" y="291995"/>
            <a:ext cx="10965525" cy="569387"/>
          </a:xfrm>
        </p:spPr>
        <p:txBody>
          <a:bodyPr/>
          <a:lstStyle/>
          <a:p>
            <a:pPr defTabSz="914016"/>
            <a:r>
              <a:rPr lang="en-US" sz="3700" b="1"/>
              <a:t>Work how you want with opensource tools and APIs</a:t>
            </a: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nvGraphicFramePr>
        <p:xfrm>
          <a:off x="427996" y="1331752"/>
          <a:ext cx="11336011" cy="4879912"/>
        </p:xfrm>
        <a:graphic>
          <a:graphicData uri="http://schemas.openxmlformats.org/drawingml/2006/table">
            <a:tbl>
              <a:tblPr firstRow="1" bandRow="1">
                <a:tableStyleId>{5C22544A-7EE6-4342-B048-85BDC9FD1C3A}</a:tableStyleId>
              </a:tblPr>
              <a:tblGrid>
                <a:gridCol w="1390789">
                  <a:extLst>
                    <a:ext uri="{9D8B030D-6E8A-4147-A177-3AD203B41FA5}">
                      <a16:colId xmlns:a16="http://schemas.microsoft.com/office/drawing/2014/main" val="1718013709"/>
                    </a:ext>
                  </a:extLst>
                </a:gridCol>
                <a:gridCol w="1657537">
                  <a:extLst>
                    <a:ext uri="{9D8B030D-6E8A-4147-A177-3AD203B41FA5}">
                      <a16:colId xmlns:a16="http://schemas.microsoft.com/office/drawing/2014/main" val="1990358366"/>
                    </a:ext>
                  </a:extLst>
                </a:gridCol>
                <a:gridCol w="1657537">
                  <a:extLst>
                    <a:ext uri="{9D8B030D-6E8A-4147-A177-3AD203B41FA5}">
                      <a16:colId xmlns:a16="http://schemas.microsoft.com/office/drawing/2014/main" val="1769369918"/>
                    </a:ext>
                  </a:extLst>
                </a:gridCol>
                <a:gridCol w="1657537">
                  <a:extLst>
                    <a:ext uri="{9D8B030D-6E8A-4147-A177-3AD203B41FA5}">
                      <a16:colId xmlns:a16="http://schemas.microsoft.com/office/drawing/2014/main" val="720603844"/>
                    </a:ext>
                  </a:extLst>
                </a:gridCol>
                <a:gridCol w="1657537">
                  <a:extLst>
                    <a:ext uri="{9D8B030D-6E8A-4147-A177-3AD203B41FA5}">
                      <a16:colId xmlns:a16="http://schemas.microsoft.com/office/drawing/2014/main" val="3480668213"/>
                    </a:ext>
                  </a:extLst>
                </a:gridCol>
                <a:gridCol w="1657537">
                  <a:extLst>
                    <a:ext uri="{9D8B030D-6E8A-4147-A177-3AD203B41FA5}">
                      <a16:colId xmlns:a16="http://schemas.microsoft.com/office/drawing/2014/main" val="4169488182"/>
                    </a:ext>
                  </a:extLst>
                </a:gridCol>
                <a:gridCol w="1657537">
                  <a:extLst>
                    <a:ext uri="{9D8B030D-6E8A-4147-A177-3AD203B41FA5}">
                      <a16:colId xmlns:a16="http://schemas.microsoft.com/office/drawing/2014/main" val="1819581551"/>
                    </a:ext>
                  </a:extLst>
                </a:gridCol>
              </a:tblGrid>
              <a:tr h="46688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mn-lt"/>
                        <a:ea typeface="+mn-ea"/>
                        <a:cs typeface="+mn-cs"/>
                      </a:endParaRPr>
                    </a:p>
                  </a:txBody>
                  <a:tcPr marL="91414" marR="91414" marT="45706" marB="45706"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rPr>
                        <a:t>Development</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DevOps</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Monitoring</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Networking</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Storage</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Security</a:t>
                      </a:r>
                    </a:p>
                  </a:txBody>
                  <a:tcPr marL="91414" marR="91414" marT="45706" marB="45706"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833149">
                <a:tc>
                  <a:txBody>
                    <a:bodyPr/>
                    <a:lstStyle/>
                    <a:p>
                      <a:pPr>
                        <a:lnSpc>
                          <a:spcPct val="110000"/>
                        </a:lnSpc>
                      </a:pPr>
                      <a:r>
                        <a:rPr lang="en-US" sz="120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p>
                      <a:pPr>
                        <a:lnSpc>
                          <a:spcPct val="110000"/>
                        </a:lnSpc>
                      </a:pPr>
                      <a:endParaRPr lang="en-US" sz="1200">
                        <a:solidFill>
                          <a:schemeClr val="tx1"/>
                        </a:solidFill>
                        <a:latin typeface="Segoe UI Semibold" panose="020B0702040204020203" pitchFamily="34" charset="0"/>
                        <a:cs typeface="Segoe UI Semibold" panose="020B0702040204020203" pitchFamily="34" charset="0"/>
                      </a:endParaRPr>
                    </a:p>
                  </a:txBody>
                  <a:tcPr marL="89617" marR="89617" marT="44808" marB="44808"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579875">
                <a:tc>
                  <a:txBody>
                    <a:bodyPr/>
                    <a:lstStyle/>
                    <a:p>
                      <a:pPr>
                        <a:lnSpc>
                          <a:spcPct val="110000"/>
                        </a:lnSpc>
                      </a:pPr>
                      <a:r>
                        <a:rPr lang="en-US" sz="1200">
                          <a:solidFill>
                            <a:schemeClr val="tx1"/>
                          </a:solidFill>
                          <a:latin typeface="Segoe UI Semibold" panose="020B0702040204020203" pitchFamily="34" charset="0"/>
                          <a:cs typeface="Segoe UI Semibold" panose="020B0702040204020203" pitchFamily="34" charset="0"/>
                        </a:rPr>
                        <a:t>OR, </a:t>
                      </a:r>
                    </a:p>
                    <a:p>
                      <a:pPr>
                        <a:lnSpc>
                          <a:spcPct val="110000"/>
                        </a:lnSpc>
                      </a:pPr>
                      <a:endParaRPr lang="en-US" sz="1200">
                        <a:solidFill>
                          <a:schemeClr val="tx1"/>
                        </a:solidFill>
                        <a:latin typeface="Segoe UI Semibold" panose="020B0702040204020203" pitchFamily="34" charset="0"/>
                        <a:cs typeface="Segoe UI Semibold" panose="020B0702040204020203" pitchFamily="34" charset="0"/>
                      </a:endParaRPr>
                    </a:p>
                    <a:p>
                      <a:pPr>
                        <a:lnSpc>
                          <a:spcPct val="110000"/>
                        </a:lnSpc>
                      </a:pPr>
                      <a:r>
                        <a:rPr lang="en-US" sz="1200">
                          <a:solidFill>
                            <a:schemeClr val="tx1"/>
                          </a:solidFill>
                          <a:latin typeface="Segoe UI Semibold" panose="020B0702040204020203" pitchFamily="34" charset="0"/>
                          <a:cs typeface="Segoe UI Semibold" panose="020B0702040204020203" pitchFamily="34" charset="0"/>
                        </a:rPr>
                        <a:t>Leverage growing Azure support </a:t>
                      </a:r>
                    </a:p>
                    <a:p>
                      <a:pPr>
                        <a:lnSpc>
                          <a:spcPct val="110000"/>
                        </a:lnSpc>
                      </a:pPr>
                      <a:endParaRPr lang="en-US" sz="1200">
                        <a:solidFill>
                          <a:schemeClr val="tx1"/>
                        </a:solidFill>
                        <a:latin typeface="Segoe UI Semibold" panose="020B0702040204020203" pitchFamily="34" charset="0"/>
                        <a:cs typeface="Segoe UI Semibold" panose="020B0702040204020203" pitchFamily="34" charset="0"/>
                      </a:endParaRPr>
                    </a:p>
                  </a:txBody>
                  <a:tcPr marL="89617" marR="89617" marT="44808" marB="44808"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188" y="1918567"/>
            <a:ext cx="383723" cy="399578"/>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2375144" y="2517231"/>
            <a:ext cx="551810" cy="323196"/>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3806714" y="2546970"/>
            <a:ext cx="1081016" cy="263721"/>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3761769" y="3027734"/>
            <a:ext cx="1170906" cy="405165"/>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3110"/>
          <a:stretch/>
        </p:blipFill>
        <p:spPr bwMode="auto">
          <a:xfrm>
            <a:off x="3598036" y="3531971"/>
            <a:ext cx="1498371" cy="4103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411066" y="1919079"/>
            <a:ext cx="1157561" cy="3985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71642" y="2534033"/>
            <a:ext cx="836412" cy="28959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528398" y="4203665"/>
            <a:ext cx="922899" cy="30076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75541" y="3530208"/>
            <a:ext cx="565913" cy="41384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368442" y="2482748"/>
            <a:ext cx="470599" cy="39216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3603" y="1946177"/>
            <a:ext cx="799049" cy="271883"/>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84039" y="2467971"/>
            <a:ext cx="1074067" cy="42172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339750" y="1982416"/>
            <a:ext cx="1128146" cy="27188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0445492" y="2493309"/>
            <a:ext cx="892499" cy="32173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382216" y="3608986"/>
            <a:ext cx="1033513" cy="2662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92589" y="1830569"/>
            <a:ext cx="575574" cy="5755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10479247" y="4082684"/>
            <a:ext cx="858743" cy="479676"/>
          </a:xfrm>
          <a:prstGeom prst="rect">
            <a:avLst/>
          </a:prstGeom>
          <a:noFill/>
        </p:spPr>
        <p:txBody>
          <a:bodyPr wrap="square" lIns="179259" tIns="143407" rIns="179259" bIns="143407" rtlCol="0">
            <a:spAutoFit/>
          </a:bodyPr>
          <a:lstStyle/>
          <a:p>
            <a:pPr algn="ctr" defTabSz="914225">
              <a:lnSpc>
                <a:spcPct val="90000"/>
              </a:lnSpc>
              <a:spcAft>
                <a:spcPts val="588"/>
              </a:spcAft>
            </a:pPr>
            <a:r>
              <a:rPr lang="en-US" sz="1371">
                <a:solidFill>
                  <a:srgbClr val="505050"/>
                </a:solidFill>
                <a:latin typeface="Segoe UI"/>
              </a:rPr>
              <a:t>RBAC</a:t>
            </a:r>
          </a:p>
        </p:txBody>
      </p:sp>
      <p:grpSp>
        <p:nvGrpSpPr>
          <p:cNvPr id="14" name="Group 13"/>
          <p:cNvGrpSpPr/>
          <p:nvPr/>
        </p:nvGrpSpPr>
        <p:grpSpPr>
          <a:xfrm>
            <a:off x="2127308" y="4971789"/>
            <a:ext cx="1047481" cy="883190"/>
            <a:chOff x="2168607" y="5395936"/>
            <a:chExt cx="1068636" cy="901027"/>
          </a:xfrm>
        </p:grpSpPr>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04666" y="5395936"/>
              <a:ext cx="396518" cy="394866"/>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2168607" y="5835298"/>
              <a:ext cx="1068636" cy="461665"/>
            </a:xfrm>
            <a:prstGeom prst="rect">
              <a:avLst/>
            </a:prstGeom>
            <a:noFill/>
          </p:spPr>
          <p:txBody>
            <a:bodyPr wrap="square" lIns="179259" tIns="143407" rIns="179259" bIns="143407" rtlCol="0">
              <a:spAutoFit/>
            </a:bodyPr>
            <a:lstStyle/>
            <a:p>
              <a:pPr algn="ctr" defTabSz="914225">
                <a:lnSpc>
                  <a:spcPct val="90000"/>
                </a:lnSpc>
              </a:pPr>
              <a:r>
                <a:rPr lang="en-US" sz="1175" b="1">
                  <a:solidFill>
                    <a:srgbClr val="505050"/>
                  </a:solidFill>
                  <a:latin typeface="Segoe UI Semibold" charset="0"/>
                  <a:ea typeface="Segoe UI Semibold" charset="0"/>
                  <a:cs typeface="Segoe UI Semibold" charset="0"/>
                </a:rPr>
                <a:t>VS</a:t>
              </a:r>
              <a:r>
                <a:rPr lang="en-US" sz="1175" b="1">
                  <a:solidFill>
                    <a:srgbClr val="FF0000"/>
                  </a:solidFill>
                  <a:latin typeface="Segoe UI Semibold" charset="0"/>
                  <a:ea typeface="Segoe UI Semibold" charset="0"/>
                  <a:cs typeface="Segoe UI Semibold" charset="0"/>
                </a:rPr>
                <a:t> </a:t>
              </a:r>
              <a:r>
                <a:rPr lang="en-US" sz="1175" b="1">
                  <a:solidFill>
                    <a:srgbClr val="505050"/>
                  </a:solidFill>
                  <a:latin typeface="Segoe UI Semibold" charset="0"/>
                  <a:ea typeface="Segoe UI Semibold" charset="0"/>
                  <a:cs typeface="Segoe UI Semibold" charset="0"/>
                </a:rPr>
                <a:t>Code</a:t>
              </a:r>
            </a:p>
          </p:txBody>
        </p:sp>
      </p:grpSp>
      <p:grpSp>
        <p:nvGrpSpPr>
          <p:cNvPr id="11" name="Group 10"/>
          <p:cNvGrpSpPr/>
          <p:nvPr/>
        </p:nvGrpSpPr>
        <p:grpSpPr>
          <a:xfrm>
            <a:off x="3822964" y="4870352"/>
            <a:ext cx="1422204" cy="1086061"/>
            <a:chOff x="3898510" y="5411167"/>
            <a:chExt cx="1450928" cy="1107996"/>
          </a:xfrm>
        </p:grpSpPr>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927262" y="5411167"/>
              <a:ext cx="365931" cy="364405"/>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898510" y="6098760"/>
              <a:ext cx="432333" cy="353575"/>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4280802" y="5411167"/>
              <a:ext cx="1068636" cy="1107996"/>
            </a:xfrm>
            <a:prstGeom prst="rect">
              <a:avLst/>
            </a:prstGeom>
            <a:noFill/>
          </p:spPr>
          <p:txBody>
            <a:bodyPr wrap="square" lIns="179259" tIns="143407" rIns="179259" bIns="143407" rtlCol="0">
              <a:spAutoFit/>
            </a:bodyPr>
            <a:lstStyle/>
            <a:p>
              <a:pPr defTabSz="914016">
                <a:lnSpc>
                  <a:spcPct val="110000"/>
                </a:lnSpc>
              </a:pPr>
              <a:r>
                <a:rPr lang="en-US" sz="1175" b="1">
                  <a:solidFill>
                    <a:srgbClr val="505050"/>
                  </a:solidFill>
                  <a:latin typeface="Segoe UI Semibold" charset="0"/>
                  <a:ea typeface="Segoe UI Semibold" charset="0"/>
                  <a:cs typeface="Segoe UI Semibold" charset="0"/>
                </a:rPr>
                <a:t>VSTS</a:t>
              </a:r>
              <a:br>
                <a:rPr lang="en-US" sz="1175" b="1">
                  <a:solidFill>
                    <a:srgbClr val="505050"/>
                  </a:solidFill>
                  <a:latin typeface="Segoe UI Semibold" charset="0"/>
                  <a:ea typeface="Segoe UI Semibold" charset="0"/>
                  <a:cs typeface="Segoe UI Semibold" charset="0"/>
                </a:rPr>
              </a:br>
              <a:endParaRPr lang="en-US" sz="1175" b="1">
                <a:solidFill>
                  <a:srgbClr val="505050"/>
                </a:solidFill>
                <a:latin typeface="Segoe UI Semibold" charset="0"/>
                <a:ea typeface="Segoe UI Semibold" charset="0"/>
                <a:cs typeface="Segoe UI Semibold" charset="0"/>
              </a:endParaRPr>
            </a:p>
            <a:p>
              <a:pPr defTabSz="914016">
                <a:lnSpc>
                  <a:spcPct val="110000"/>
                </a:lnSpc>
              </a:pPr>
              <a:endParaRPr lang="en-US" sz="1175" b="1">
                <a:solidFill>
                  <a:srgbClr val="505050"/>
                </a:solidFill>
                <a:latin typeface="Segoe UI Semibold" charset="0"/>
                <a:ea typeface="Segoe UI Semibold" charset="0"/>
                <a:cs typeface="Segoe UI Semibold" charset="0"/>
              </a:endParaRPr>
            </a:p>
            <a:p>
              <a:pPr defTabSz="914016">
                <a:lnSpc>
                  <a:spcPct val="110000"/>
                </a:lnSpc>
              </a:pPr>
              <a:r>
                <a:rPr lang="en-US" sz="1175" b="1">
                  <a:solidFill>
                    <a:srgbClr val="505050"/>
                  </a:solidFill>
                  <a:latin typeface="Segoe UI Semibold" charset="0"/>
                  <a:ea typeface="Segoe UI Semibold" charset="0"/>
                  <a:cs typeface="Segoe UI Semibold" charset="0"/>
                </a:rPr>
                <a:t>ARM</a:t>
              </a:r>
            </a:p>
          </p:txBody>
        </p:sp>
      </p:grpSp>
      <p:sp>
        <p:nvSpPr>
          <p:cNvPr id="53" name="TextBox 52">
            <a:extLst>
              <a:ext uri="{FF2B5EF4-FFF2-40B4-BE49-F238E27FC236}">
                <a16:creationId xmlns:a16="http://schemas.microsoft.com/office/drawing/2014/main" id="{D391690D-9781-4FD0-831E-DED1EF82AE5C}"/>
              </a:ext>
            </a:extLst>
          </p:cNvPr>
          <p:cNvSpPr txBox="1"/>
          <p:nvPr/>
        </p:nvSpPr>
        <p:spPr>
          <a:xfrm>
            <a:off x="5163360" y="5358515"/>
            <a:ext cx="1562481" cy="476692"/>
          </a:xfrm>
          <a:prstGeom prst="rect">
            <a:avLst/>
          </a:prstGeom>
          <a:noFill/>
        </p:spPr>
        <p:txBody>
          <a:bodyPr wrap="square" lIns="179259" tIns="143407" rIns="179259" bIns="143407" rtlCol="0">
            <a:spAutoFit/>
          </a:bodyPr>
          <a:lstStyle/>
          <a:p>
            <a:pPr algn="ctr" defTabSz="914016">
              <a:lnSpc>
                <a:spcPct val="110000"/>
              </a:lnSpc>
            </a:pPr>
            <a:r>
              <a:rPr lang="en-US" sz="1175" b="1">
                <a:solidFill>
                  <a:srgbClr val="505050"/>
                </a:solidFill>
                <a:latin typeface="Segoe UI Semibold" charset="0"/>
                <a:ea typeface="Segoe UI Semibold" charset="0"/>
                <a:cs typeface="Segoe UI Semibold" charset="0"/>
              </a:rPr>
              <a:t>Azure Monitor</a:t>
            </a:r>
          </a:p>
        </p:txBody>
      </p:sp>
      <p:grpSp>
        <p:nvGrpSpPr>
          <p:cNvPr id="6" name="Group 5"/>
          <p:cNvGrpSpPr/>
          <p:nvPr/>
        </p:nvGrpSpPr>
        <p:grpSpPr>
          <a:xfrm>
            <a:off x="6949630" y="4970257"/>
            <a:ext cx="1258078" cy="874214"/>
            <a:chOff x="7088324" y="5482101"/>
            <a:chExt cx="1283487" cy="891870"/>
          </a:xfrm>
        </p:grpSpPr>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7088324" y="5887651"/>
              <a:ext cx="1283487" cy="486320"/>
            </a:xfrm>
            <a:prstGeom prst="rect">
              <a:avLst/>
            </a:prstGeom>
            <a:noFill/>
          </p:spPr>
          <p:txBody>
            <a:bodyPr wrap="square" lIns="179259" tIns="143407" rIns="179259" bIns="143407" rtlCol="0">
              <a:spAutoFit/>
            </a:bodyPr>
            <a:lstStyle/>
            <a:p>
              <a:pPr algn="ctr" defTabSz="914016">
                <a:lnSpc>
                  <a:spcPct val="110000"/>
                </a:lnSpc>
              </a:pPr>
              <a:r>
                <a:rPr lang="en-US" sz="1175" b="1">
                  <a:solidFill>
                    <a:srgbClr val="505050"/>
                  </a:solidFill>
                  <a:latin typeface="Segoe UI Semibold" charset="0"/>
                  <a:ea typeface="Segoe UI Semibold" charset="0"/>
                  <a:cs typeface="Segoe UI Semibold" charset="0"/>
                </a:rPr>
                <a:t>Azure VNET</a:t>
              </a:r>
            </a:p>
          </p:txBody>
        </p:sp>
      </p:grpSp>
      <p:grpSp>
        <p:nvGrpSpPr>
          <p:cNvPr id="7" name="Group 6"/>
          <p:cNvGrpSpPr/>
          <p:nvPr/>
        </p:nvGrpSpPr>
        <p:grpSpPr>
          <a:xfrm>
            <a:off x="8577994" y="4983684"/>
            <a:ext cx="1347378" cy="847360"/>
            <a:chOff x="8749576" y="5509497"/>
            <a:chExt cx="1374591" cy="864474"/>
          </a:xfrm>
        </p:grpSpPr>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222338" y="5509497"/>
              <a:ext cx="429066" cy="429066"/>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8749576" y="5887651"/>
              <a:ext cx="1374591" cy="486320"/>
            </a:xfrm>
            <a:prstGeom prst="rect">
              <a:avLst/>
            </a:prstGeom>
            <a:noFill/>
          </p:spPr>
          <p:txBody>
            <a:bodyPr wrap="square" lIns="179259" tIns="143407" rIns="179259" bIns="143407" rtlCol="0">
              <a:spAutoFit/>
            </a:bodyPr>
            <a:lstStyle/>
            <a:p>
              <a:pPr algn="ctr" defTabSz="914016">
                <a:lnSpc>
                  <a:spcPct val="110000"/>
                </a:lnSpc>
              </a:pPr>
              <a:r>
                <a:rPr lang="en-US" sz="1175" b="1">
                  <a:solidFill>
                    <a:srgbClr val="505050"/>
                  </a:solidFill>
                  <a:latin typeface="Segoe UI Semibold" charset="0"/>
                  <a:ea typeface="Segoe UI Semibold" charset="0"/>
                  <a:cs typeface="Segoe UI Semibold" charset="0"/>
                </a:rPr>
                <a:t>Azure Storage</a:t>
              </a:r>
            </a:p>
          </p:txBody>
        </p:sp>
      </p:grpSp>
      <p:grpSp>
        <p:nvGrpSpPr>
          <p:cNvPr id="9" name="Group 8"/>
          <p:cNvGrpSpPr/>
          <p:nvPr/>
        </p:nvGrpSpPr>
        <p:grpSpPr>
          <a:xfrm>
            <a:off x="10332250" y="4635900"/>
            <a:ext cx="1431757" cy="1605815"/>
            <a:chOff x="10539262" y="5160338"/>
            <a:chExt cx="1460674" cy="1638247"/>
          </a:xfrm>
        </p:grpSpPr>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89464" y="6382034"/>
              <a:ext cx="302691" cy="302691"/>
            </a:xfrm>
            <a:prstGeom prst="rect">
              <a:avLst/>
            </a:prstGeom>
          </p:spPr>
        </p:pic>
        <p:pic>
          <p:nvPicPr>
            <p:cNvPr id="10" name="Graphic 9">
              <a:extLst>
                <a:ext uri="{FF2B5EF4-FFF2-40B4-BE49-F238E27FC236}">
                  <a16:creationId xmlns:a16="http://schemas.microsoft.com/office/drawing/2014/main" id="{89B62202-3CC9-4F7F-8340-B51A484E3E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555964" y="5906935"/>
              <a:ext cx="369692" cy="372464"/>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10925655" y="5160338"/>
              <a:ext cx="1074281" cy="1638247"/>
            </a:xfrm>
            <a:prstGeom prst="rect">
              <a:avLst/>
            </a:prstGeom>
            <a:noFill/>
          </p:spPr>
          <p:txBody>
            <a:bodyPr wrap="square" lIns="179259" tIns="143407" rIns="179259" bIns="143407" rtlCol="0">
              <a:spAutoFit/>
            </a:bodyPr>
            <a:lstStyle/>
            <a:p>
              <a:pPr defTabSz="914016">
                <a:lnSpc>
                  <a:spcPct val="90000"/>
                </a:lnSpc>
                <a:spcAft>
                  <a:spcPts val="294"/>
                </a:spcAft>
              </a:pPr>
              <a:r>
                <a:rPr lang="en-US" sz="1175" b="1">
                  <a:solidFill>
                    <a:srgbClr val="505050"/>
                  </a:solidFill>
                  <a:latin typeface="Segoe UI Semibold" charset="0"/>
                  <a:ea typeface="Segoe UI Semibold" charset="0"/>
                  <a:cs typeface="Segoe UI Semibold" charset="0"/>
                </a:rPr>
                <a:t>Azure Container Registry</a:t>
              </a:r>
            </a:p>
            <a:p>
              <a:pPr defTabSz="914225">
                <a:lnSpc>
                  <a:spcPct val="90000"/>
                </a:lnSpc>
                <a:spcAft>
                  <a:spcPts val="294"/>
                </a:spcAft>
              </a:pPr>
              <a:endParaRPr lang="en-US" sz="1175" b="1">
                <a:solidFill>
                  <a:srgbClr val="FF0000"/>
                </a:solidFill>
                <a:latin typeface="Segoe UI Semibold" charset="0"/>
                <a:ea typeface="Segoe UI Semibold" charset="0"/>
                <a:cs typeface="Segoe UI Semibold" charset="0"/>
              </a:endParaRPr>
            </a:p>
            <a:p>
              <a:pPr defTabSz="914016">
                <a:lnSpc>
                  <a:spcPct val="90000"/>
                </a:lnSpc>
                <a:spcAft>
                  <a:spcPts val="294"/>
                </a:spcAft>
              </a:pPr>
              <a:r>
                <a:rPr lang="en-US" sz="1175" b="1">
                  <a:solidFill>
                    <a:srgbClr val="505050"/>
                  </a:solidFill>
                  <a:latin typeface="Segoe UI Semibold" charset="0"/>
                  <a:ea typeface="Segoe UI Semibold" charset="0"/>
                  <a:cs typeface="Segoe UI Semibold" charset="0"/>
                </a:rPr>
                <a:t>AAD</a:t>
              </a:r>
            </a:p>
            <a:p>
              <a:pPr defTabSz="914225">
                <a:lnSpc>
                  <a:spcPct val="90000"/>
                </a:lnSpc>
                <a:spcAft>
                  <a:spcPts val="294"/>
                </a:spcAft>
              </a:pPr>
              <a:endParaRPr lang="en-US" sz="1175" b="1">
                <a:solidFill>
                  <a:srgbClr val="FF0000"/>
                </a:solidFill>
                <a:latin typeface="Segoe UI Semibold" charset="0"/>
                <a:ea typeface="Segoe UI Semibold" charset="0"/>
                <a:cs typeface="Segoe UI Semibold" charset="0"/>
              </a:endParaRPr>
            </a:p>
            <a:p>
              <a:pPr defTabSz="914016">
                <a:lnSpc>
                  <a:spcPct val="90000"/>
                </a:lnSpc>
                <a:spcAft>
                  <a:spcPts val="294"/>
                </a:spcAft>
              </a:pPr>
              <a:r>
                <a:rPr lang="en-US" sz="1175" b="1">
                  <a:solidFill>
                    <a:srgbClr val="505050"/>
                  </a:solidFill>
                  <a:latin typeface="Segoe UI Semibold" charset="0"/>
                  <a:ea typeface="Segoe UI Semibold" charset="0"/>
                  <a:cs typeface="Segoe UI Semibold" charset="0"/>
                </a:rPr>
                <a:t>Key Vault</a:t>
              </a:r>
            </a:p>
          </p:txBody>
        </p:sp>
      </p:grpSp>
      <p:pic>
        <p:nvPicPr>
          <p:cNvPr id="57" name="Picture 5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726400" y="1975500"/>
            <a:ext cx="1217113" cy="391434"/>
          </a:xfrm>
          <a:prstGeom prst="rect">
            <a:avLst/>
          </a:prstGeom>
        </p:spPr>
      </p:pic>
      <p:pic>
        <p:nvPicPr>
          <p:cNvPr id="58" name="Picture 57"/>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5438550" y="3056428"/>
            <a:ext cx="1083026" cy="267195"/>
          </a:xfrm>
          <a:prstGeom prst="rect">
            <a:avLst/>
          </a:prstGeom>
        </p:spPr>
      </p:pic>
      <p:pic>
        <p:nvPicPr>
          <p:cNvPr id="59" name="Picture 5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151399" y="3519336"/>
            <a:ext cx="423246" cy="423246"/>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5747882" y="4995280"/>
            <a:ext cx="409426" cy="40942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30">
              <a:solidFill>
                <a:srgbClr val="505050"/>
              </a:solidFill>
              <a:latin typeface="Segoe UI"/>
            </a:endParaRPr>
          </a:p>
        </p:txBody>
      </p:sp>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445492" y="3099999"/>
            <a:ext cx="892499" cy="222967"/>
          </a:xfrm>
          <a:prstGeom prst="rect">
            <a:avLst/>
          </a:prstGeom>
        </p:spPr>
      </p:pic>
    </p:spTree>
    <p:extLst>
      <p:ext uri="{BB962C8B-B14F-4D97-AF65-F5344CB8AC3E}">
        <p14:creationId xmlns:p14="http://schemas.microsoft.com/office/powerpoint/2010/main" val="62924243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t>Azure Dev Ops</a:t>
            </a:r>
          </a:p>
        </p:txBody>
      </p:sp>
    </p:spTree>
    <p:extLst>
      <p:ext uri="{BB962C8B-B14F-4D97-AF65-F5344CB8AC3E}">
        <p14:creationId xmlns:p14="http://schemas.microsoft.com/office/powerpoint/2010/main" val="12612917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Integration (CI)</a:t>
            </a:r>
          </a:p>
          <a:p>
            <a:pPr algn="ctr" defTabSz="914192">
              <a:defRPr/>
            </a:pPr>
            <a:endParaRPr lang="en-US" sz="1568"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Improve software development quality and speed.</a:t>
            </a:r>
          </a:p>
          <a:p>
            <a:pPr marL="280067" indent="-280067">
              <a:buFont typeface="Arial" panose="020B0604020202020204" pitchFamily="34" charset="0"/>
              <a:buChar char="•"/>
              <a:defRPr/>
            </a:pPr>
            <a:r>
              <a:rPr lang="en-US" sz="1568" b="0" dirty="0">
                <a:solidFill>
                  <a:srgbClr val="000000"/>
                </a:solidFill>
              </a:rPr>
              <a:t>When you use Azure Pipelines or Jenkins to build apps in the cloud and deploy to Azure, each time you commit code, it’s automatically built and tested and bugs are detected faster.</a:t>
            </a:r>
            <a:endParaRPr lang="en-US" sz="1568"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Deployment (CD)</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By combining continuous integration and infrastructure as code (</a:t>
            </a:r>
            <a:r>
              <a:rPr lang="en-US" sz="1568" b="0" dirty="0" err="1">
                <a:solidFill>
                  <a:srgbClr val="000000"/>
                </a:solidFill>
              </a:rPr>
              <a:t>IaC</a:t>
            </a:r>
            <a:r>
              <a:rPr lang="en-US" sz="1568" b="0" dirty="0">
                <a:solidFill>
                  <a:srgbClr val="000000"/>
                </a:solidFill>
              </a:rPr>
              <a:t>), you’ll achieve identical deployments and the confidence to deploy to production at any time.</a:t>
            </a:r>
          </a:p>
          <a:p>
            <a:pPr marL="280067" indent="-280067">
              <a:buFont typeface="Arial" panose="020B0604020202020204" pitchFamily="34" charset="0"/>
              <a:buChar char="•"/>
              <a:defRPr/>
            </a:pPr>
            <a:r>
              <a:rPr lang="en-US" sz="1568"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8889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Learning &amp; Monitoring</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With Azure Application Insights you can identify how your applications are performing and test if the recent deployment made things better or worse.</a:t>
            </a:r>
          </a:p>
          <a:p>
            <a:pPr marL="280067" indent="-280067">
              <a:buFont typeface="Arial" panose="020B0604020202020204" pitchFamily="34" charset="0"/>
              <a:buChar char="•"/>
              <a:defRPr/>
            </a:pPr>
            <a:r>
              <a:rPr lang="en-US" sz="1568" b="0" spc="-39" dirty="0">
                <a:solidFill>
                  <a:srgbClr val="000000"/>
                </a:solidFill>
              </a:rPr>
              <a:t>Using CI/CD practices, paired with monitoring</a:t>
            </a:r>
            <a:r>
              <a:rPr lang="en-US" sz="1568" b="0" dirty="0">
                <a:solidFill>
                  <a:srgbClr val="000000"/>
                </a:solidFill>
              </a:rPr>
              <a:t> </a:t>
            </a:r>
            <a:r>
              <a:rPr lang="en-US" sz="1568" b="0" spc="-29" dirty="0">
                <a:solidFill>
                  <a:srgbClr val="000000"/>
                </a:solidFill>
              </a:rPr>
              <a:t>tools, you’ll be able to safely deliver features</a:t>
            </a:r>
            <a:r>
              <a:rPr lang="en-US" sz="1568" b="0" dirty="0">
                <a:solidFill>
                  <a:srgbClr val="000000"/>
                </a:solidFill>
              </a:rPr>
              <a:t> to your customers as soon as they’re ready.</a:t>
            </a:r>
            <a:endParaRPr lang="en-US" sz="1568"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226932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Elbow 7">
            <a:extLst>
              <a:ext uri="{FF2B5EF4-FFF2-40B4-BE49-F238E27FC236}">
                <a16:creationId xmlns:a16="http://schemas.microsoft.com/office/drawing/2014/main" id="{8536FA6C-CDC6-47F6-B701-C78B5BE0005F}"/>
              </a:ext>
            </a:extLst>
          </p:cNvPr>
          <p:cNvCxnSpPr>
            <a:cxnSpLocks/>
            <a:stCxn id="140" idx="0"/>
          </p:cNvCxnSpPr>
          <p:nvPr/>
        </p:nvCxnSpPr>
        <p:spPr>
          <a:xfrm rot="16200000" flipH="1">
            <a:off x="6125762" y="1122412"/>
            <a:ext cx="8901" cy="10043188"/>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31692" y="4215068"/>
            <a:ext cx="1772078" cy="152318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2014</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Satya “Microsoft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loves Linux”</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org on GitHub created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04679" y="3781766"/>
            <a:ext cx="1772078" cy="195649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2015</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Visual Studio Code released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HDInsight (Hadoop/</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Ubuntu) announced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jointly forms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102782" y="3107314"/>
            <a:ext cx="1772078" cy="2630939"/>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latin typeface="Segoe UI"/>
              </a:rPr>
              <a:t>2016</a:t>
            </a:r>
          </a:p>
          <a:p>
            <a:pPr defTabSz="931935" fontAlgn="base">
              <a:lnSpc>
                <a:spcPct val="90000"/>
              </a:lnSpc>
              <a:spcBef>
                <a:spcPts val="882"/>
              </a:spcBef>
              <a:spcAft>
                <a:spcPct val="0"/>
              </a:spcAft>
              <a:defRPr/>
            </a:pPr>
            <a:r>
              <a:rPr lang="en-US" sz="900" kern="0">
                <a:latin typeface="Segoe UI"/>
              </a:rPr>
              <a:t>.</a:t>
            </a:r>
            <a:r>
              <a:rPr lang="en-US" sz="1100" kern="0">
                <a:latin typeface="Segoe UI"/>
              </a:rPr>
              <a:t>NET Core 1.0</a:t>
            </a:r>
          </a:p>
          <a:p>
            <a:pPr defTabSz="931935" fontAlgn="base">
              <a:lnSpc>
                <a:spcPct val="90000"/>
              </a:lnSpc>
              <a:spcBef>
                <a:spcPts val="882"/>
              </a:spcBef>
              <a:spcAft>
                <a:spcPct val="0"/>
              </a:spcAft>
              <a:defRPr/>
            </a:pPr>
            <a:r>
              <a:rPr lang="en-US" sz="1100" kern="0">
                <a:latin typeface="Segoe UI"/>
              </a:rPr>
              <a:t>PowerShell Core</a:t>
            </a:r>
          </a:p>
          <a:p>
            <a:pPr defTabSz="931935" fontAlgn="base">
              <a:lnSpc>
                <a:spcPct val="90000"/>
              </a:lnSpc>
              <a:spcBef>
                <a:spcPts val="882"/>
              </a:spcBef>
              <a:spcAft>
                <a:spcPct val="0"/>
              </a:spcAft>
              <a:defRPr/>
            </a:pPr>
            <a:r>
              <a:rPr lang="en-US" sz="1100" kern="0">
                <a:latin typeface="Segoe UI"/>
              </a:rPr>
              <a:t>Windows Subsystem for Linux in Windows 10</a:t>
            </a:r>
          </a:p>
          <a:p>
            <a:pPr defTabSz="931935" fontAlgn="base">
              <a:lnSpc>
                <a:spcPct val="90000"/>
              </a:lnSpc>
              <a:spcBef>
                <a:spcPts val="882"/>
              </a:spcBef>
              <a:spcAft>
                <a:spcPct val="0"/>
              </a:spcAft>
              <a:defRPr/>
            </a:pPr>
            <a:r>
              <a:rPr lang="en-US" sz="1100" kern="0">
                <a:latin typeface="Segoe UI"/>
              </a:rPr>
              <a:t>Microsoft joins </a:t>
            </a:r>
            <a:br>
              <a:rPr lang="en-US" sz="1100" kern="0">
                <a:latin typeface="Segoe UI"/>
              </a:rPr>
            </a:br>
            <a:r>
              <a:rPr lang="en-US" sz="1100" kern="0">
                <a:latin typeface="Segoe UI"/>
              </a:rPr>
              <a:t>Linux Foundation</a:t>
            </a:r>
          </a:p>
          <a:p>
            <a:pPr defTabSz="931935" fontAlgn="base">
              <a:lnSpc>
                <a:spcPct val="90000"/>
              </a:lnSpc>
              <a:spcBef>
                <a:spcPts val="882"/>
              </a:spcBef>
              <a:spcAft>
                <a:spcPct val="0"/>
              </a:spcAft>
              <a:defRPr/>
            </a:pPr>
            <a:r>
              <a:rPr lang="en-US" sz="1100" kern="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111540" y="2212158"/>
            <a:ext cx="1772078" cy="3526096"/>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latin typeface="Segoe UI"/>
              </a:rPr>
              <a:t>2017</a:t>
            </a:r>
          </a:p>
          <a:p>
            <a:pPr defTabSz="931935" fontAlgn="base">
              <a:lnSpc>
                <a:spcPct val="90000"/>
              </a:lnSpc>
              <a:spcBef>
                <a:spcPts val="882"/>
              </a:spcBef>
              <a:spcAft>
                <a:spcPct val="0"/>
              </a:spcAft>
              <a:defRPr/>
            </a:pPr>
            <a:r>
              <a:rPr lang="en-US" sz="1100" kern="0">
                <a:latin typeface="Segoe UI"/>
              </a:rPr>
              <a:t>Microsoft </a:t>
            </a:r>
            <a:br>
              <a:rPr lang="en-US" sz="1100" kern="0">
                <a:latin typeface="Segoe UI"/>
              </a:rPr>
            </a:br>
            <a:r>
              <a:rPr lang="en-US" sz="1100" kern="0">
                <a:latin typeface="Segoe UI"/>
              </a:rPr>
              <a:t>Azure Kubernetes </a:t>
            </a:r>
            <a:br>
              <a:rPr lang="en-US" sz="1100" kern="0">
                <a:latin typeface="Segoe UI"/>
              </a:rPr>
            </a:br>
            <a:r>
              <a:rPr lang="en-US" sz="1100" kern="0">
                <a:latin typeface="Segoe UI"/>
              </a:rPr>
              <a:t>Service launched</a:t>
            </a:r>
          </a:p>
          <a:p>
            <a:pPr defTabSz="931935" fontAlgn="base">
              <a:lnSpc>
                <a:spcPct val="90000"/>
              </a:lnSpc>
              <a:spcBef>
                <a:spcPts val="882"/>
              </a:spcBef>
              <a:spcAft>
                <a:spcPct val="0"/>
              </a:spcAft>
              <a:defRPr/>
            </a:pPr>
            <a:r>
              <a:rPr lang="en-US" sz="1100" kern="0">
                <a:latin typeface="Segoe UI"/>
              </a:rPr>
              <a:t>Draft, Brigade, </a:t>
            </a:r>
            <a:r>
              <a:rPr lang="en-US" sz="1100" kern="0" err="1">
                <a:latin typeface="Segoe UI"/>
              </a:rPr>
              <a:t>Kashti</a:t>
            </a:r>
            <a:r>
              <a:rPr lang="en-US" sz="1100" kern="0">
                <a:latin typeface="Segoe UI"/>
              </a:rPr>
              <a:t> projects submitted to Kubernetes community</a:t>
            </a:r>
          </a:p>
          <a:p>
            <a:pPr defTabSz="931935" fontAlgn="base">
              <a:lnSpc>
                <a:spcPct val="90000"/>
              </a:lnSpc>
              <a:spcBef>
                <a:spcPts val="882"/>
              </a:spcBef>
              <a:spcAft>
                <a:spcPct val="0"/>
              </a:spcAft>
              <a:defRPr/>
            </a:pPr>
            <a:r>
              <a:rPr lang="en-US" sz="1100" kern="0">
                <a:latin typeface="Segoe UI"/>
              </a:rPr>
              <a:t>Microsoft joins Cloud Native Computing &amp; Cloud Foundry Foundations</a:t>
            </a:r>
          </a:p>
          <a:p>
            <a:pPr defTabSz="931935" fontAlgn="base">
              <a:lnSpc>
                <a:spcPct val="90000"/>
              </a:lnSpc>
              <a:spcBef>
                <a:spcPts val="882"/>
              </a:spcBef>
              <a:spcAft>
                <a:spcPct val="0"/>
              </a:spcAft>
              <a:defRPr/>
            </a:pPr>
            <a:r>
              <a:rPr lang="en-US" sz="1100" kern="0">
                <a:latin typeface="Segoe UI"/>
              </a:rPr>
              <a:t>SQL 2017 on Linux</a:t>
            </a:r>
          </a:p>
          <a:p>
            <a:pPr defTabSz="931935" fontAlgn="base">
              <a:lnSpc>
                <a:spcPct val="90000"/>
              </a:lnSpc>
              <a:spcBef>
                <a:spcPts val="882"/>
              </a:spcBef>
              <a:spcAft>
                <a:spcPct val="0"/>
              </a:spcAft>
              <a:defRPr/>
            </a:pPr>
            <a:r>
              <a:rPr lang="en-US" sz="1100" kern="0">
                <a:latin typeface="Segoe UI"/>
              </a:rPr>
              <a:t>Windows source code moved to Git</a:t>
            </a:r>
          </a:p>
          <a:p>
            <a:pPr defTabSz="931935" fontAlgn="base">
              <a:lnSpc>
                <a:spcPct val="90000"/>
              </a:lnSpc>
              <a:spcBef>
                <a:spcPts val="882"/>
              </a:spcBef>
              <a:spcAft>
                <a:spcPct val="0"/>
              </a:spcAft>
              <a:defRPr/>
            </a:pPr>
            <a:r>
              <a:rPr lang="en-US" sz="1100" kern="0">
                <a:latin typeface="Segoe UI"/>
              </a:rPr>
              <a:t>Azure Databricks </a:t>
            </a:r>
            <a:br>
              <a:rPr lang="en-US" sz="1100" kern="0">
                <a:latin typeface="Segoe UI"/>
              </a:rPr>
            </a:br>
            <a:r>
              <a:rPr lang="en-US" sz="1100" kern="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114301" y="1251951"/>
            <a:ext cx="1772078" cy="448630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2018</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Visual Studio Code ranked #1 developer tool </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Azure Service Fabric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Open Sourced</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Azure Sphere with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Linux kernel</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Intent to acquire</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GitHub announced</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~5,000 Microsoft employees committing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to open source projects on GitHub</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Azure trending to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50% Linux</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Microsoft continues as largest contributor to open source projects on GitHub</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3"/>
          <a:stretch>
            <a:fillRect/>
          </a:stretch>
        </p:blipFill>
        <p:spPr>
          <a:xfrm>
            <a:off x="1108617" y="5901819"/>
            <a:ext cx="10045293" cy="237731"/>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26256" y="622411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828063" y="6220629"/>
            <a:ext cx="325818" cy="106778"/>
          </a:xfrm>
          <a:prstGeom prst="roundRect">
            <a:avLst>
              <a:gd name="adj" fmla="val 2732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8832776" y="6217139"/>
            <a:ext cx="335054" cy="113757"/>
          </a:xfrm>
          <a:prstGeom prst="roundRect">
            <a:avLst>
              <a:gd name="adj" fmla="val 3197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04025" y="61395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1568">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Lst>
          </p:cNvPr>
          <p:cNvSpPr/>
          <p:nvPr/>
        </p:nvSpPr>
        <p:spPr bwMode="auto">
          <a:xfrm>
            <a:off x="1038091" y="5811129"/>
            <a:ext cx="181368" cy="181368"/>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14E2A4E-E8FE-4BDB-977F-6A1FAAF44A10}"/>
              </a:ext>
            </a:extLst>
          </p:cNvPr>
          <p:cNvPicPr>
            <a:picLocks noChangeAspect="1"/>
          </p:cNvPicPr>
          <p:nvPr/>
        </p:nvPicPr>
        <p:blipFill rotWithShape="1">
          <a:blip r:embed="rId4"/>
          <a:srcRect l="23815" t="31218" b="2050"/>
          <a:stretch/>
        </p:blipFill>
        <p:spPr>
          <a:xfrm>
            <a:off x="-12220746" y="486"/>
            <a:ext cx="12186403" cy="6006248"/>
          </a:xfrm>
          <a:prstGeom prst="rect">
            <a:avLst/>
          </a:prstGeom>
        </p:spPr>
      </p:pic>
      <p:sp>
        <p:nvSpPr>
          <p:cNvPr id="65" name="Rectangle 64">
            <a:extLst>
              <a:ext uri="{FF2B5EF4-FFF2-40B4-BE49-F238E27FC236}">
                <a16:creationId xmlns:a16="http://schemas.microsoft.com/office/drawing/2014/main" id="{C43E9FB4-2D24-4715-87F4-2DA3F4D92804}"/>
              </a:ext>
            </a:extLst>
          </p:cNvPr>
          <p:cNvSpPr/>
          <p:nvPr/>
        </p:nvSpPr>
        <p:spPr bwMode="auto">
          <a:xfrm>
            <a:off x="-10597025" y="-13752"/>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654903" y="1564934"/>
            <a:ext cx="4780872" cy="2102114"/>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730">
                <a:gradFill>
                  <a:gsLst>
                    <a:gs pos="2917">
                      <a:srgbClr val="FFFFFF"/>
                    </a:gs>
                    <a:gs pos="100000">
                      <a:srgbClr val="FFFFFF"/>
                    </a:gs>
                  </a:gsLst>
                  <a:lin ang="5400000" scaled="0"/>
                </a:gradFill>
                <a:latin typeface="Segoe UI"/>
              </a:rPr>
              <a:t>—Satya Nadella, CEO</a:t>
            </a:r>
            <a:br>
              <a:rPr lang="en-US" sz="1730">
                <a:gradFill>
                  <a:gsLst>
                    <a:gs pos="2917">
                      <a:srgbClr val="FFFFFF"/>
                    </a:gs>
                    <a:gs pos="100000">
                      <a:srgbClr val="FFFFFF"/>
                    </a:gs>
                  </a:gsLst>
                  <a:lin ang="5400000" scaled="0"/>
                </a:gradFill>
                <a:latin typeface="Segoe UI"/>
              </a:rPr>
            </a:br>
            <a:r>
              <a:rPr lang="en-US" sz="1730">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1745" y="224714"/>
            <a:ext cx="767420" cy="767420"/>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3250" y="4626694"/>
            <a:ext cx="1585100" cy="1111561"/>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2012</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TypeScript released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Git support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796935" y="622411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0847213" y="6137610"/>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1568">
                <a:solidFill>
                  <a:srgbClr val="0078D7"/>
                </a:solidFill>
                <a:latin typeface="+mj-lt"/>
              </a:rPr>
              <a:t>2018</a:t>
            </a:r>
          </a:p>
        </p:txBody>
      </p:sp>
    </p:spTree>
    <p:extLst>
      <p:ext uri="{BB962C8B-B14F-4D97-AF65-F5344CB8AC3E}">
        <p14:creationId xmlns:p14="http://schemas.microsoft.com/office/powerpoint/2010/main" val="136578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6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16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26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36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46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Use built-in scrum boards and planning tools to help your teams run sprints, stand-ups, and planning meetings.</a:t>
            </a:r>
            <a:endParaRPr lang="en-US" sz="1176">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268821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Securely connect with and push code into your Git repos from any IDE, editor, or Git client.</a:t>
            </a:r>
            <a:endParaRPr lang="en-US" sz="1176">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Add validations and extensions from the marketplace or build your own using web hooks and REST APIs.</a:t>
            </a:r>
            <a:endParaRPr lang="en-US" sz="1176">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5349"/>
            <a:ext cx="6040010" cy="4359690"/>
          </a:xfrm>
          <a:prstGeom prst="rect">
            <a:avLst/>
          </a:prstGeom>
        </p:spPr>
      </p:pic>
    </p:spTree>
    <p:extLst>
      <p:ext uri="{BB962C8B-B14F-4D97-AF65-F5344CB8AC3E}">
        <p14:creationId xmlns:p14="http://schemas.microsoft.com/office/powerpoint/2010/main" val="49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10752" y="2295312"/>
            <a:ext cx="745163" cy="859386"/>
          </a:xfrm>
          <a:prstGeom prst="rect">
            <a:avLst/>
          </a:prstGeom>
        </p:spPr>
      </p:pic>
      <p:grpSp>
        <p:nvGrpSpPr>
          <p:cNvPr id="12" name="Group 11"/>
          <p:cNvGrpSpPr/>
          <p:nvPr/>
        </p:nvGrpSpPr>
        <p:grpSpPr>
          <a:xfrm>
            <a:off x="1887408" y="2205446"/>
            <a:ext cx="1487529" cy="976147"/>
            <a:chOff x="1799201" y="2089133"/>
            <a:chExt cx="1517572" cy="995863"/>
          </a:xfrm>
        </p:grpSpPr>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799201" y="2131685"/>
              <a:ext cx="760213" cy="876742"/>
            </a:xfrm>
            <a:prstGeom prst="rect">
              <a:avLst/>
            </a:prstGeom>
          </p:spPr>
        </p:pic>
      </p:grpSp>
      <p:grpSp>
        <p:nvGrpSpPr>
          <p:cNvPr id="15" name="Group 14"/>
          <p:cNvGrpSpPr/>
          <p:nvPr/>
        </p:nvGrpSpPr>
        <p:grpSpPr>
          <a:xfrm>
            <a:off x="3776913" y="1965766"/>
            <a:ext cx="2584673" cy="1455505"/>
            <a:chOff x="3579361" y="1840611"/>
            <a:chExt cx="2636875" cy="1484902"/>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027720" y="1873986"/>
            <a:ext cx="1639068" cy="1639068"/>
            <a:chOff x="10042446" y="1555767"/>
            <a:chExt cx="1672172" cy="1672172"/>
          </a:xfrm>
        </p:grpSpPr>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41050" y="1925758"/>
              <a:ext cx="882901" cy="1076520"/>
            </a:xfrm>
            <a:prstGeom prst="rect">
              <a:avLst/>
            </a:prstGeom>
          </p:spPr>
        </p:pic>
      </p:grpSp>
      <p:sp>
        <p:nvSpPr>
          <p:cNvPr id="11" name="Arrow: Right 10"/>
          <p:cNvSpPr/>
          <p:nvPr/>
        </p:nvSpPr>
        <p:spPr bwMode="auto">
          <a:xfrm>
            <a:off x="1235742" y="2545409"/>
            <a:ext cx="465035" cy="429693"/>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1" name="Arrow: Right 40"/>
          <p:cNvSpPr/>
          <p:nvPr/>
        </p:nvSpPr>
        <p:spPr bwMode="auto">
          <a:xfrm>
            <a:off x="3595899" y="2529845"/>
            <a:ext cx="465035" cy="429693"/>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4" name="Arrow: Right 43"/>
          <p:cNvSpPr/>
          <p:nvPr/>
        </p:nvSpPr>
        <p:spPr bwMode="auto">
          <a:xfrm>
            <a:off x="6645989" y="2544015"/>
            <a:ext cx="465035" cy="429693"/>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 name="Group 1"/>
          <p:cNvGrpSpPr/>
          <p:nvPr/>
        </p:nvGrpSpPr>
        <p:grpSpPr>
          <a:xfrm>
            <a:off x="6909003" y="1743017"/>
            <a:ext cx="2674338" cy="1901006"/>
            <a:chOff x="7047659" y="1777226"/>
            <a:chExt cx="2728351" cy="1939401"/>
          </a:xfrm>
        </p:grpSpPr>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521498" y="2545409"/>
            <a:ext cx="465035" cy="429693"/>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5" name="Rectangle 24"/>
          <p:cNvSpPr/>
          <p:nvPr/>
        </p:nvSpPr>
        <p:spPr>
          <a:xfrm>
            <a:off x="397401" y="3728876"/>
            <a:ext cx="11431983" cy="2202602"/>
          </a:xfrm>
          <a:prstGeom prst="rect">
            <a:avLst/>
          </a:prstGeom>
        </p:spPr>
        <p:txBody>
          <a:bodyPr wrap="square">
            <a:spAutoFit/>
          </a:bodyPr>
          <a:lstStyle/>
          <a:p>
            <a:pPr marL="336080" indent="-336080" defTabSz="658792">
              <a:buAutoNum type="arabicParenR"/>
            </a:pPr>
            <a:r>
              <a:rPr lang="en-US" sz="2745" kern="0" dirty="0">
                <a:gradFill>
                  <a:gsLst>
                    <a:gs pos="2917">
                      <a:schemeClr val="tx1"/>
                    </a:gs>
                    <a:gs pos="30000">
                      <a:schemeClr val="tx1"/>
                    </a:gs>
                  </a:gsLst>
                  <a:lin ang="5400000" scaled="0"/>
                </a:gradFill>
              </a:rPr>
              <a:t>Traditional application</a:t>
            </a:r>
          </a:p>
          <a:p>
            <a:pPr marL="336080" indent="-336080" defTabSz="658792">
              <a:buFontTx/>
              <a:buAutoNum type="arabicParenR"/>
            </a:pPr>
            <a:r>
              <a:rPr lang="en-US" sz="2745" kern="0" dirty="0">
                <a:gradFill>
                  <a:gsLst>
                    <a:gs pos="2917">
                      <a:schemeClr val="tx1"/>
                    </a:gs>
                    <a:gs pos="30000">
                      <a:schemeClr val="tx1"/>
                    </a:gs>
                  </a:gsLst>
                  <a:lin ang="5400000" scaled="0"/>
                </a:gradFill>
              </a:rPr>
              <a:t>Hosted as guest executables or containers in Service Fabric</a:t>
            </a:r>
          </a:p>
          <a:p>
            <a:pPr marL="336080" indent="-336080" defTabSz="658792">
              <a:buFontTx/>
              <a:buAutoNum type="arabicParenR"/>
            </a:pPr>
            <a:r>
              <a:rPr lang="en-US" sz="2745" kern="0" dirty="0">
                <a:gradFill>
                  <a:gsLst>
                    <a:gs pos="2917">
                      <a:schemeClr val="tx1"/>
                    </a:gs>
                    <a:gs pos="30000">
                      <a:schemeClr val="tx1"/>
                    </a:gs>
                  </a:gsLst>
                  <a:lin ang="5400000" scaled="0"/>
                </a:gradFill>
              </a:rPr>
              <a:t>Modernization by adding new microservices</a:t>
            </a:r>
          </a:p>
          <a:p>
            <a:pPr marL="336080" indent="-336080" defTabSz="658792">
              <a:buFontTx/>
              <a:buAutoNum type="arabicParenR"/>
            </a:pPr>
            <a:r>
              <a:rPr lang="en-US" sz="2745" kern="0" dirty="0">
                <a:gradFill>
                  <a:gsLst>
                    <a:gs pos="2917">
                      <a:schemeClr val="tx1"/>
                    </a:gs>
                    <a:gs pos="30000">
                      <a:schemeClr val="tx1"/>
                    </a:gs>
                  </a:gsLst>
                  <a:lin ang="5400000" scaled="0"/>
                </a:gradFill>
              </a:rPr>
              <a:t>Innovate by decomposing application into microservices</a:t>
            </a:r>
          </a:p>
          <a:p>
            <a:pPr marL="336080" indent="-336080" defTabSz="658792">
              <a:buFontTx/>
              <a:buAutoNum type="arabicParenR"/>
            </a:pPr>
            <a:r>
              <a:rPr lang="en-US" sz="2745" kern="0" dirty="0">
                <a:gradFill>
                  <a:gsLst>
                    <a:gs pos="2917">
                      <a:schemeClr val="tx1"/>
                    </a:gs>
                    <a:gs pos="30000">
                      <a:schemeClr val="tx1"/>
                    </a:gs>
                  </a:gsLst>
                  <a:lin ang="5400000" scaled="0"/>
                </a:gradFill>
              </a:rPr>
              <a:t>Transformed into microservices or new greenfield application</a:t>
            </a:r>
          </a:p>
        </p:txBody>
      </p:sp>
      <p:sp>
        <p:nvSpPr>
          <p:cNvPr id="29" name="TextBox 28"/>
          <p:cNvSpPr txBox="1"/>
          <p:nvPr/>
        </p:nvSpPr>
        <p:spPr>
          <a:xfrm>
            <a:off x="8095081" y="5954700"/>
            <a:ext cx="3983139" cy="615473"/>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…You can stop at any stage</a:t>
            </a:r>
          </a:p>
        </p:txBody>
      </p:sp>
      <p:sp>
        <p:nvSpPr>
          <p:cNvPr id="5" name="TextBox 4"/>
          <p:cNvSpPr txBox="1"/>
          <p:nvPr/>
        </p:nvSpPr>
        <p:spPr>
          <a:xfrm>
            <a:off x="4337718" y="1171676"/>
            <a:ext cx="2386767" cy="621968"/>
          </a:xfrm>
          <a:prstGeom prst="rect">
            <a:avLst/>
          </a:prstGeom>
          <a:noFill/>
        </p:spPr>
        <p:txBody>
          <a:bodyPr wrap="squar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Modernize</a:t>
            </a:r>
          </a:p>
        </p:txBody>
      </p:sp>
      <p:sp>
        <p:nvSpPr>
          <p:cNvPr id="53" name="TextBox 52"/>
          <p:cNvSpPr txBox="1"/>
          <p:nvPr/>
        </p:nvSpPr>
        <p:spPr>
          <a:xfrm>
            <a:off x="7199821" y="1189578"/>
            <a:ext cx="2386767" cy="621968"/>
          </a:xfrm>
          <a:prstGeom prst="rect">
            <a:avLst/>
          </a:prstGeom>
          <a:noFill/>
        </p:spPr>
        <p:txBody>
          <a:bodyPr wrap="squar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Decompose</a:t>
            </a:r>
          </a:p>
        </p:txBody>
      </p:sp>
      <p:sp>
        <p:nvSpPr>
          <p:cNvPr id="54" name="TextBox 53"/>
          <p:cNvSpPr txBox="1"/>
          <p:nvPr/>
        </p:nvSpPr>
        <p:spPr>
          <a:xfrm>
            <a:off x="10061924" y="1206874"/>
            <a:ext cx="2386767" cy="621968"/>
          </a:xfrm>
          <a:prstGeom prst="rect">
            <a:avLst/>
          </a:prstGeom>
          <a:noFill/>
        </p:spPr>
        <p:txBody>
          <a:bodyPr wrap="squar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Transformed</a:t>
            </a:r>
          </a:p>
        </p:txBody>
      </p:sp>
      <p:sp>
        <p:nvSpPr>
          <p:cNvPr id="55" name="TextBox 54"/>
          <p:cNvSpPr txBox="1"/>
          <p:nvPr/>
        </p:nvSpPr>
        <p:spPr>
          <a:xfrm>
            <a:off x="1720791" y="1206874"/>
            <a:ext cx="2386767" cy="621968"/>
          </a:xfrm>
          <a:prstGeom prst="rect">
            <a:avLst/>
          </a:prstGeom>
          <a:noFill/>
        </p:spPr>
        <p:txBody>
          <a:bodyPr wrap="squar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Containerize</a:t>
            </a:r>
          </a:p>
        </p:txBody>
      </p:sp>
      <p:sp>
        <p:nvSpPr>
          <p:cNvPr id="6" name="Title 5">
            <a:extLst>
              <a:ext uri="{FF2B5EF4-FFF2-40B4-BE49-F238E27FC236}">
                <a16:creationId xmlns:a16="http://schemas.microsoft.com/office/drawing/2014/main" id="{7F272309-C107-456A-A0CA-93EE3446B56C}"/>
              </a:ext>
            </a:extLst>
          </p:cNvPr>
          <p:cNvSpPr>
            <a:spLocks noGrp="1"/>
          </p:cNvSpPr>
          <p:nvPr>
            <p:ph type="title"/>
          </p:nvPr>
        </p:nvSpPr>
        <p:spPr/>
        <p:txBody>
          <a:bodyPr/>
          <a:lstStyle/>
          <a:p>
            <a:r>
              <a:rPr lang="en-US" dirty="0"/>
              <a:t>Modernize applications</a:t>
            </a:r>
          </a:p>
        </p:txBody>
      </p:sp>
    </p:spTree>
    <p:extLst>
      <p:ext uri="{BB962C8B-B14F-4D97-AF65-F5344CB8AC3E}">
        <p14:creationId xmlns:p14="http://schemas.microsoft.com/office/powerpoint/2010/main" val="1694022047"/>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Test your application where it lives. Complete scripted tests across desktop or web scenarios. Test on-premises application from the cloud and vice-versa.</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Leverage the same test tools across your engineers and user acceptance testing stakeholders. Pay for the tools only when you need them.</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979" y="2140321"/>
            <a:ext cx="280133" cy="298808"/>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19024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Get universal </a:t>
            </a:r>
            <a:r>
              <a:rPr lang="en-GB" sz="1176" err="1">
                <a:solidFill>
                  <a:srgbClr val="595959"/>
                </a:solidFill>
              </a:rPr>
              <a:t>artifact</a:t>
            </a:r>
            <a:r>
              <a:rPr lang="en-GB" sz="1176">
                <a:solidFill>
                  <a:srgbClr val="595959"/>
                </a:solidFill>
              </a:rPr>
              <a:t> management for Maven, </a:t>
            </a:r>
            <a:r>
              <a:rPr lang="en-GB" sz="1176" err="1">
                <a:solidFill>
                  <a:srgbClr val="595959"/>
                </a:solidFill>
              </a:rPr>
              <a:t>npm</a:t>
            </a:r>
            <a:r>
              <a:rPr lang="en-GB" sz="1176">
                <a:solidFill>
                  <a:srgbClr val="595959"/>
                </a:solidFill>
              </a:rPr>
              <a:t>, and NuGet.</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Share packages, and use built-in CI/CD, versioning, and testing.</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Easily share code across small teams and large enterprises.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26110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7" y="899002"/>
            <a:ext cx="9029109" cy="561169"/>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Resource Manager, Automation &amp; 3</a:t>
            </a:r>
            <a:r>
              <a:rPr lang="en-US" sz="1961" baseline="30000">
                <a:gradFill>
                  <a:gsLst>
                    <a:gs pos="78761">
                      <a:srgbClr val="0072C6"/>
                    </a:gs>
                    <a:gs pos="0">
                      <a:srgbClr val="0072C6"/>
                    </a:gs>
                  </a:gsLst>
                  <a:lin ang="5400000" scaled="0"/>
                </a:gradFill>
              </a:rPr>
              <a:t>rd</a:t>
            </a:r>
            <a:r>
              <a:rPr lang="en-US" sz="1961">
                <a:gradFill>
                  <a:gsLst>
                    <a:gs pos="78761">
                      <a:srgbClr val="0072C6"/>
                    </a:gs>
                    <a:gs pos="0">
                      <a:srgbClr val="0072C6"/>
                    </a:gs>
                  </a:gsLst>
                  <a:lin ang="5400000" scaled="0"/>
                </a:gradFill>
              </a:rPr>
              <a:t> Party Integrations</a:t>
            </a:r>
          </a:p>
        </p:txBody>
      </p:sp>
      <p:sp>
        <p:nvSpPr>
          <p:cNvPr id="35" name="Rectangle 34"/>
          <p:cNvSpPr/>
          <p:nvPr/>
        </p:nvSpPr>
        <p:spPr bwMode="auto">
          <a:xfrm>
            <a:off x="794998" y="2087933"/>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0911" y="2087934"/>
            <a:ext cx="312536" cy="31168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0911" y="3579661"/>
            <a:ext cx="312536" cy="31168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48" name="Rectangle 47"/>
          <p:cNvSpPr/>
          <p:nvPr/>
        </p:nvSpPr>
        <p:spPr>
          <a:xfrm>
            <a:off x="794997" y="3568375"/>
            <a:ext cx="3210140" cy="831119"/>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sz="1730"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sz="1730"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528927" y="2044206"/>
            <a:ext cx="7203159" cy="411677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795171" y="2923631"/>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1084" y="2923632"/>
            <a:ext cx="312536" cy="31168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2953700" y="5019560"/>
            <a:ext cx="564543" cy="696719"/>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15746" y="5019561"/>
            <a:ext cx="565409" cy="565409"/>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03681" y="6064848"/>
            <a:ext cx="856134" cy="300934"/>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3171" y="5044237"/>
            <a:ext cx="1129418" cy="516741"/>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788748" y="5827918"/>
            <a:ext cx="1043270" cy="537864"/>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180932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76753" y="1977713"/>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5906973"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2527" y="2008604"/>
            <a:ext cx="312537" cy="31168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2527" y="2918055"/>
            <a:ext cx="312537" cy="31168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2492" y="4084875"/>
            <a:ext cx="312536" cy="31168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4" name="Rectangle 3"/>
          <p:cNvSpPr/>
          <p:nvPr/>
        </p:nvSpPr>
        <p:spPr>
          <a:xfrm>
            <a:off x="776752" y="2875878"/>
            <a:ext cx="3302827" cy="831119"/>
          </a:xfrm>
          <a:prstGeom prst="rect">
            <a:avLst/>
          </a:prstGeom>
        </p:spPr>
        <p:txBody>
          <a:bodyPr lIns="0" tIns="0" rIns="0" bIns="0">
            <a:noAutofit/>
          </a:bodyPr>
          <a:lstStyle/>
          <a:p>
            <a:pPr defTabSz="913576" fontAlgn="base">
              <a:spcBef>
                <a:spcPct val="0"/>
              </a:spcBef>
              <a:spcAft>
                <a:spcPts val="2353"/>
              </a:spcAft>
              <a:defRPr/>
            </a:pPr>
            <a:r>
              <a:rPr lang="en-US" sz="1730"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76754" y="4053965"/>
            <a:ext cx="2714809" cy="849443"/>
          </a:xfrm>
          <a:prstGeom prst="rect">
            <a:avLst/>
          </a:prstGeom>
        </p:spPr>
        <p:txBody>
          <a:bodyPr lIns="0" tIns="0" rIns="0" bIns="0">
            <a:noAutofit/>
          </a:bodyPr>
          <a:lstStyle/>
          <a:p>
            <a:pPr defTabSz="913576" fontAlgn="base">
              <a:spcBef>
                <a:spcPct val="0"/>
              </a:spcBef>
              <a:spcAft>
                <a:spcPts val="2353"/>
              </a:spcAft>
              <a:defRPr/>
            </a:pPr>
            <a:r>
              <a:rPr lang="en-US" sz="1730"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06760" y="2088233"/>
            <a:ext cx="7225324" cy="4054806"/>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30" y="4987054"/>
            <a:ext cx="3516990" cy="16589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343694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653725"/>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a:solidFill>
                  <a:schemeClr val="tx1">
                    <a:lumMod val="65000"/>
                    <a:lumOff val="35000"/>
                  </a:schemeClr>
                </a:solidFill>
              </a:rPr>
              <a:t>Mix and match to create </a:t>
            </a:r>
            <a:br>
              <a:rPr lang="en-US">
                <a:solidFill>
                  <a:schemeClr val="tx1">
                    <a:lumMod val="65000"/>
                    <a:lumOff val="35000"/>
                  </a:schemeClr>
                </a:solidFill>
                <a:cs typeface="Segoe UI"/>
              </a:rPr>
            </a:br>
            <a:r>
              <a:rPr lang="en-US">
                <a:solidFill>
                  <a:schemeClr val="tx1">
                    <a:lumMod val="65000"/>
                    <a:lumOff val="35000"/>
                  </a:schemeClr>
                </a:solidFill>
              </a:rPr>
              <a:t>workflows with tools from Microsoft, open source or your favorite 3rd party tools</a:t>
            </a:r>
            <a:endParaRPr lang="en-US">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666974" y="147512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12807" y="1417588"/>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775725" y="149425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472845" y="2150827"/>
            <a:ext cx="939157" cy="1264372"/>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276569" y="133377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35735" y="295498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07269" y="35087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819103" y="250561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63174" y="1687859"/>
            <a:ext cx="281403" cy="297381"/>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48349" y="1503095"/>
            <a:ext cx="305498" cy="321466"/>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85330" y="2653321"/>
            <a:ext cx="340778" cy="340679"/>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40456" y="3631530"/>
            <a:ext cx="398304" cy="398190"/>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91444" y="3092225"/>
            <a:ext cx="352849" cy="360778"/>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673519" y="148469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387082" y="2160444"/>
            <a:ext cx="924248" cy="1264372"/>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183518" y="13146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514388" y="29741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804735" y="3518404"/>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745081" y="25152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925791" y="2660522"/>
            <a:ext cx="281403" cy="305409"/>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864388" y="1635030"/>
            <a:ext cx="289435" cy="289352"/>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73647" y="1476073"/>
            <a:ext cx="289435" cy="297380"/>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646279" y="3166689"/>
            <a:ext cx="384975" cy="290656"/>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976496" y="3628456"/>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786414" y="1673786"/>
            <a:ext cx="1626014"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dirty="0">
                <a:solidFill>
                  <a:schemeClr val="tx1">
                    <a:lumMod val="65000"/>
                    <a:lumOff val="35000"/>
                  </a:schemeClr>
                </a:solidFill>
              </a:rPr>
              <a:t>Azure DevOps lets </a:t>
            </a:r>
            <a:br>
              <a:rPr lang="en-US" dirty="0">
                <a:solidFill>
                  <a:schemeClr val="tx1">
                    <a:lumMod val="65000"/>
                    <a:lumOff val="35000"/>
                  </a:schemeClr>
                </a:solidFill>
                <a:cs typeface="Segoe UI"/>
              </a:rPr>
            </a:br>
            <a:r>
              <a:rPr lang="en-US" dirty="0">
                <a:solidFill>
                  <a:schemeClr val="tx1">
                    <a:lumMod val="65000"/>
                    <a:lumOff val="35000"/>
                  </a:schemeClr>
                </a:solidFill>
              </a:rPr>
              <a:t>developers </a:t>
            </a:r>
            <a:br>
              <a:rPr lang="en-US" dirty="0">
                <a:solidFill>
                  <a:schemeClr val="tx1">
                    <a:lumMod val="65000"/>
                    <a:lumOff val="35000"/>
                  </a:schemeClr>
                </a:solidFill>
                <a:cs typeface="Segoe UI"/>
              </a:rPr>
            </a:br>
            <a:r>
              <a:rPr lang="en-US" dirty="0">
                <a:solidFill>
                  <a:schemeClr val="tx1">
                    <a:lumMod val="65000"/>
                    <a:lumOff val="35000"/>
                  </a:schemeClr>
                </a:solidFill>
              </a:rPr>
              <a:t>choose the tools that</a:t>
            </a:r>
            <a:r>
              <a:rPr lang="en-US" dirty="0">
                <a:solidFill>
                  <a:schemeClr val="tx1">
                    <a:lumMod val="65000"/>
                    <a:lumOff val="35000"/>
                  </a:schemeClr>
                </a:solidFill>
                <a:cs typeface="Segoe UI"/>
              </a:rPr>
              <a:t> </a:t>
            </a:r>
            <a:r>
              <a:rPr lang="en-US"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a:r>
              <a:rPr lang="en-US" sz="1568" dirty="0">
                <a:solidFill>
                  <a:schemeClr val="tx1">
                    <a:lumMod val="65000"/>
                    <a:lumOff val="35000"/>
                  </a:schemeClr>
                </a:solidFill>
              </a:rPr>
              <a:t>Target any cloud, on-prem or both and deploy to the servers you need</a:t>
            </a:r>
            <a:endParaRPr lang="en-US" sz="1568"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443862" y="5635825"/>
            <a:ext cx="313750" cy="394433"/>
          </a:xfrm>
          <a:prstGeom prst="rect">
            <a:avLst/>
          </a:prstGeom>
        </p:spPr>
      </p:pic>
    </p:spTree>
    <p:extLst>
      <p:ext uri="{BB962C8B-B14F-4D97-AF65-F5344CB8AC3E}">
        <p14:creationId xmlns:p14="http://schemas.microsoft.com/office/powerpoint/2010/main" val="94957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26423" y="210258"/>
            <a:ext cx="11336039" cy="757914"/>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201885" y="6449407"/>
            <a:ext cx="5560577" cy="248925"/>
          </a:xfrm>
          <a:prstGeom prst="rect">
            <a:avLst/>
          </a:prstGeom>
          <a:noFill/>
        </p:spPr>
        <p:txBody>
          <a:bodyPr wrap="square" rtlCol="0">
            <a:spAutoFit/>
          </a:bodyPr>
          <a:lstStyle/>
          <a:p>
            <a:pPr algn="r"/>
            <a:r>
              <a:rPr lang="en-GB" sz="1029" dirty="0">
                <a:solidFill>
                  <a:schemeClr val="accent6"/>
                </a:solidFill>
              </a:rPr>
              <a:t>Data: Internal Microsoft engineering system activity, August 2018</a:t>
            </a:r>
            <a:endParaRPr lang="en-US" sz="1029"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26424" y="2144337"/>
            <a:ext cx="2001393" cy="2001393"/>
          </a:xfrm>
          <a:prstGeom prst="rect">
            <a:avLst/>
          </a:prstGeom>
          <a:solidFill>
            <a:schemeClr val="accent1">
              <a:lumMod val="75000"/>
            </a:schemeClr>
          </a:solidFill>
        </p:spPr>
        <p:txBody>
          <a:bodyPr wrap="square" lIns="88231" tIns="88231" bIns="88231" rtlCol="0" anchor="b">
            <a:noAutofit/>
          </a:bodyPr>
          <a:lstStyle/>
          <a:p>
            <a:r>
              <a:rPr lang="en-GB" sz="4705" dirty="0">
                <a:solidFill>
                  <a:schemeClr val="bg1"/>
                </a:solidFill>
                <a:latin typeface="+mj-lt"/>
              </a:rPr>
              <a:t>372k</a:t>
            </a:r>
          </a:p>
          <a:p>
            <a:r>
              <a:rPr lang="en-GB" sz="1372"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26423" y="4272147"/>
            <a:ext cx="2001393" cy="2001393"/>
          </a:xfrm>
          <a:prstGeom prst="rect">
            <a:avLst/>
          </a:prstGeom>
          <a:solidFill>
            <a:schemeClr val="accent5">
              <a:lumMod val="75000"/>
            </a:schemeClr>
          </a:solidFill>
        </p:spPr>
        <p:txBody>
          <a:bodyPr wrap="square" lIns="88231" tIns="88231" bIns="88231" rtlCol="0" anchor="b">
            <a:noAutofit/>
          </a:bodyPr>
          <a:lstStyle/>
          <a:p>
            <a:r>
              <a:rPr lang="en-GB" sz="4705" dirty="0">
                <a:solidFill>
                  <a:schemeClr val="bg1"/>
                </a:solidFill>
                <a:latin typeface="+mj-lt"/>
              </a:rPr>
              <a:t>2m </a:t>
            </a:r>
            <a:endParaRPr lang="en-GB" sz="1372" dirty="0">
              <a:solidFill>
                <a:schemeClr val="bg1"/>
              </a:solidFill>
              <a:latin typeface="+mj-lt"/>
            </a:endParaRPr>
          </a:p>
          <a:p>
            <a:r>
              <a:rPr lang="en-GB" sz="1372" dirty="0">
                <a:solidFill>
                  <a:schemeClr val="bg1"/>
                </a:solidFill>
              </a:rPr>
              <a:t>Git commits per month </a:t>
            </a:r>
          </a:p>
          <a:p>
            <a:endParaRPr lang="en-US" sz="1372"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783028" y="2144337"/>
            <a:ext cx="4979436" cy="4153925"/>
          </a:xfrm>
          <a:prstGeom prst="rect">
            <a:avLst/>
          </a:prstGeom>
          <a:solidFill>
            <a:srgbClr val="0078D7"/>
          </a:solidFill>
        </p:spPr>
        <p:txBody>
          <a:bodyPr wrap="square" lIns="176462" tIns="176462" rIns="176462" bIns="176462" rtlCol="0" anchor="b">
            <a:noAutofit/>
          </a:bodyPr>
          <a:lstStyle/>
          <a:p>
            <a:r>
              <a:rPr lang="en-GB" sz="9411" dirty="0">
                <a:solidFill>
                  <a:schemeClr val="bg1"/>
                </a:solidFill>
                <a:latin typeface="+mj-lt"/>
              </a:rPr>
              <a:t>78,000</a:t>
            </a:r>
          </a:p>
          <a:p>
            <a:r>
              <a:rPr lang="en-GB" sz="1961" dirty="0">
                <a:solidFill>
                  <a:schemeClr val="bg1"/>
                </a:solidFill>
              </a:rPr>
              <a:t>Deployments per day</a:t>
            </a:r>
            <a:endParaRPr lang="en-US" sz="4705"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45293" y="2143687"/>
            <a:ext cx="2001392" cy="2001392"/>
          </a:xfrm>
          <a:prstGeom prst="rect">
            <a:avLst/>
          </a:prstGeom>
          <a:solidFill>
            <a:schemeClr val="accent3">
              <a:lumMod val="50000"/>
            </a:schemeClr>
          </a:solidFill>
        </p:spPr>
        <p:txBody>
          <a:bodyPr wrap="square" lIns="88231" tIns="88231" bIns="88231" rtlCol="0" anchor="b">
            <a:noAutofit/>
          </a:bodyPr>
          <a:lstStyle/>
          <a:p>
            <a:r>
              <a:rPr lang="en-GB" sz="4705" dirty="0">
                <a:solidFill>
                  <a:schemeClr val="bg1"/>
                </a:solidFill>
                <a:latin typeface="+mj-lt"/>
              </a:rPr>
              <a:t>4.4m </a:t>
            </a:r>
            <a:endParaRPr lang="en-GB" sz="1372" dirty="0">
              <a:solidFill>
                <a:schemeClr val="bg1"/>
              </a:solidFill>
              <a:latin typeface="+mj-lt"/>
            </a:endParaRPr>
          </a:p>
          <a:p>
            <a:r>
              <a:rPr lang="en-GB" sz="1372" dirty="0">
                <a:solidFill>
                  <a:schemeClr val="bg1"/>
                </a:solidFill>
              </a:rPr>
              <a:t>Builds per month</a:t>
            </a:r>
          </a:p>
          <a:p>
            <a:r>
              <a:rPr lang="en-GB" sz="1372"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45293" y="4296222"/>
            <a:ext cx="1977317" cy="1977317"/>
          </a:xfrm>
          <a:prstGeom prst="rect">
            <a:avLst/>
          </a:prstGeom>
          <a:solidFill>
            <a:srgbClr val="00BCF2"/>
          </a:solidFill>
        </p:spPr>
        <p:txBody>
          <a:bodyPr wrap="square" lIns="88231" tIns="88231" bIns="88231" rtlCol="0" anchor="b">
            <a:noAutofit/>
          </a:bodyPr>
          <a:lstStyle/>
          <a:p>
            <a:r>
              <a:rPr lang="en-GB" sz="4705">
                <a:solidFill>
                  <a:schemeClr val="bg1"/>
                </a:solidFill>
                <a:latin typeface="+mj-lt"/>
              </a:rPr>
              <a:t>500m</a:t>
            </a:r>
            <a:r>
              <a:rPr lang="en-GB" sz="4705">
                <a:solidFill>
                  <a:schemeClr val="bg1"/>
                </a:solidFill>
              </a:rPr>
              <a:t> </a:t>
            </a:r>
            <a:r>
              <a:rPr lang="en-GB" sz="1372">
                <a:solidFill>
                  <a:schemeClr val="bg1"/>
                </a:solidFill>
              </a:rPr>
              <a:t>Test executions per day </a:t>
            </a:r>
          </a:p>
          <a:p>
            <a:endParaRPr lang="en-US" sz="1372">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640086" y="4296222"/>
            <a:ext cx="2025465" cy="1977318"/>
          </a:xfrm>
          <a:prstGeom prst="rect">
            <a:avLst/>
          </a:prstGeom>
          <a:solidFill>
            <a:schemeClr val="accent4"/>
          </a:solidFill>
        </p:spPr>
        <p:txBody>
          <a:bodyPr wrap="square" lIns="88231" tIns="88231" bIns="88231" rtlCol="0" anchor="b">
            <a:noAutofit/>
          </a:bodyPr>
          <a:lstStyle/>
          <a:p>
            <a:r>
              <a:rPr lang="en-GB" sz="4705">
                <a:solidFill>
                  <a:schemeClr val="bg1"/>
                </a:solidFill>
                <a:latin typeface="+mj-lt"/>
              </a:rPr>
              <a:t>500k</a:t>
            </a:r>
          </a:p>
          <a:p>
            <a:r>
              <a:rPr lang="en-GB" sz="1372">
                <a:solidFill>
                  <a:schemeClr val="bg1"/>
                </a:solidFill>
              </a:rPr>
              <a:t>Work items updated per day</a:t>
            </a:r>
            <a:endParaRPr lang="en-US" sz="1372">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664161" y="2143686"/>
            <a:ext cx="2001391" cy="2001391"/>
          </a:xfrm>
          <a:prstGeom prst="rect">
            <a:avLst/>
          </a:prstGeom>
          <a:solidFill>
            <a:schemeClr val="accent2"/>
          </a:solidFill>
        </p:spPr>
        <p:txBody>
          <a:bodyPr wrap="square" lIns="88231" tIns="88231" bIns="88231" rtlCol="0" anchor="b">
            <a:noAutofit/>
          </a:bodyPr>
          <a:lstStyle/>
          <a:p>
            <a:r>
              <a:rPr lang="en-GB" sz="4705">
                <a:solidFill>
                  <a:schemeClr val="bg1"/>
                </a:solidFill>
                <a:latin typeface="+mj-lt"/>
              </a:rPr>
              <a:t>5m</a:t>
            </a:r>
          </a:p>
          <a:p>
            <a:r>
              <a:rPr lang="en-GB" sz="1372">
                <a:solidFill>
                  <a:schemeClr val="bg1"/>
                </a:solidFill>
              </a:rPr>
              <a:t>Work items viewed per day</a:t>
            </a:r>
            <a:endParaRPr lang="en-US" sz="3529">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26423" y="904319"/>
            <a:ext cx="11336039" cy="362072"/>
          </a:xfrm>
          <a:prstGeom prst="rect">
            <a:avLst/>
          </a:prstGeom>
        </p:spPr>
        <p:txBody>
          <a:bodyPr wrap="square" lIns="0" rIns="0">
            <a:spAutoFit/>
          </a:bodyPr>
          <a:lstStyle/>
          <a:p>
            <a:r>
              <a:rPr lang="en-US" kern="0" dirty="0">
                <a:cs typeface="Segoe UI Semilight" panose="020B0402040204020203" pitchFamily="34" charset="0"/>
              </a:rPr>
              <a:t>Azure DevOps is the toolchain of choice for Microsoft engineering with over 90,000 internal users</a:t>
            </a:r>
            <a:endParaRPr lang="en-US"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26423" y="1452215"/>
            <a:ext cx="5500162" cy="420037"/>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91554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a:t>
            </a:r>
            <a:r>
              <a:rPr lang="en-US" sz="1730"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Kubernates</a:t>
            </a: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3029" y="5571177"/>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7291" y="5571178"/>
            <a:ext cx="2714809" cy="849443"/>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527392" y="2111134"/>
            <a:ext cx="7160079" cy="41411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17575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t>Questions</a:t>
            </a:r>
          </a:p>
        </p:txBody>
      </p:sp>
    </p:spTree>
    <p:extLst>
      <p:ext uri="{BB962C8B-B14F-4D97-AF65-F5344CB8AC3E}">
        <p14:creationId xmlns:p14="http://schemas.microsoft.com/office/powerpoint/2010/main" val="2957883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584200" y="1435100"/>
            <a:ext cx="11018838" cy="3385542"/>
          </a:xfrm>
        </p:spPr>
        <p:txBody>
          <a:bodyPr/>
          <a:lstStyle/>
          <a:p>
            <a:r>
              <a:rPr lang="en-US" dirty="0"/>
              <a:t>When moving from offline to online and developing services, you need to…</a:t>
            </a:r>
          </a:p>
          <a:p>
            <a:pPr lvl="1"/>
            <a:r>
              <a:rPr lang="en-US" dirty="0"/>
              <a:t>Be prepared for failures</a:t>
            </a:r>
          </a:p>
          <a:p>
            <a:pPr lvl="1"/>
            <a:r>
              <a:rPr lang="en-US" dirty="0"/>
              <a:t>Understand that scale can be unpredictable</a:t>
            </a:r>
          </a:p>
          <a:p>
            <a:pPr lvl="1"/>
            <a:r>
              <a:rPr lang="en-US" dirty="0"/>
              <a:t>Managing services is often harder than building services and having operational telemetry for visibility</a:t>
            </a:r>
          </a:p>
          <a:p>
            <a:pPr lvl="1"/>
            <a:r>
              <a:rPr lang="en-US" dirty="0"/>
              <a:t>Care upfront about security</a:t>
            </a:r>
          </a:p>
          <a:p>
            <a:pPr lvl="1"/>
            <a:r>
              <a:rPr lang="en-US" dirty="0"/>
              <a:t>Developer productivity</a:t>
            </a:r>
          </a:p>
          <a:p>
            <a:pPr lvl="1"/>
            <a:r>
              <a:rPr lang="en-US" dirty="0"/>
              <a:t>Prepare to be agile</a:t>
            </a:r>
          </a:p>
        </p:txBody>
      </p:sp>
      <p:sp>
        <p:nvSpPr>
          <p:cNvPr id="5" name="Title 1"/>
          <p:cNvSpPr>
            <a:spLocks noGrp="1"/>
          </p:cNvSpPr>
          <p:nvPr>
            <p:ph type="title"/>
          </p:nvPr>
        </p:nvSpPr>
        <p:spPr/>
        <p:txBody>
          <a:bodyPr/>
          <a:lstStyle/>
          <a:p>
            <a:r>
              <a:rPr lang="en-US"/>
              <a:t>Cloud development</a:t>
            </a:r>
            <a:endParaRPr lang="en-US" dirty="0"/>
          </a:p>
        </p:txBody>
      </p:sp>
      <p:sp>
        <p:nvSpPr>
          <p:cNvPr id="4" name="Text Placeholder 3"/>
          <p:cNvSpPr txBox="1">
            <a:spLocks/>
          </p:cNvSpPr>
          <p:nvPr/>
        </p:nvSpPr>
        <p:spPr>
          <a:xfrm>
            <a:off x="271503" y="5664850"/>
            <a:ext cx="12165490" cy="66983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t>A preferred approach is to use a microservices design</a:t>
            </a:r>
          </a:p>
        </p:txBody>
      </p:sp>
    </p:spTree>
    <p:extLst>
      <p:ext uri="{BB962C8B-B14F-4D97-AF65-F5344CB8AC3E}">
        <p14:creationId xmlns:p14="http://schemas.microsoft.com/office/powerpoint/2010/main" val="94880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21611" y="2196275"/>
            <a:ext cx="1888207" cy="710393"/>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solidFill>
                  <a:schemeClr val="bg1"/>
                </a:solidFill>
                <a:latin typeface="Segoe UI" panose="020B0502040204020203" pitchFamily="34" charset="0"/>
                <a:cs typeface="Segoe UI" panose="020B0502040204020203" pitchFamily="34" charset="0"/>
              </a:rPr>
              <a:t>Thumbnail</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24" name="Rectangle 23"/>
          <p:cNvSpPr/>
          <p:nvPr/>
        </p:nvSpPr>
        <p:spPr>
          <a:xfrm>
            <a:off x="3569232" y="2043896"/>
            <a:ext cx="1888207" cy="710393"/>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solidFill>
                  <a:schemeClr val="bg1"/>
                </a:solidFill>
                <a:latin typeface="Segoe UI" panose="020B0502040204020203" pitchFamily="34" charset="0"/>
                <a:cs typeface="Segoe UI" panose="020B0502040204020203" pitchFamily="34" charset="0"/>
              </a:rPr>
              <a:t>Thumbnail</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23" name="Rectangle 22"/>
          <p:cNvSpPr/>
          <p:nvPr/>
        </p:nvSpPr>
        <p:spPr>
          <a:xfrm>
            <a:off x="1203807" y="2348653"/>
            <a:ext cx="1888207" cy="710393"/>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solidFill>
                  <a:schemeClr val="bg1"/>
                </a:solidFill>
                <a:latin typeface="Segoe UI" panose="020B0502040204020203" pitchFamily="34" charset="0"/>
                <a:cs typeface="Segoe UI" panose="020B0502040204020203" pitchFamily="34" charset="0"/>
              </a:rPr>
              <a:t>Photo Share</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22" name="Rectangle 21"/>
          <p:cNvSpPr/>
          <p:nvPr/>
        </p:nvSpPr>
        <p:spPr>
          <a:xfrm>
            <a:off x="1051428" y="2196275"/>
            <a:ext cx="1888207" cy="710393"/>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solidFill>
                  <a:schemeClr val="bg1"/>
                </a:solidFill>
                <a:latin typeface="Segoe UI" panose="020B0502040204020203" pitchFamily="34" charset="0"/>
                <a:cs typeface="Segoe UI" panose="020B0502040204020203" pitchFamily="34" charset="0"/>
              </a:rPr>
              <a:t>Photo Share</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21" name="Rectangle 20"/>
          <p:cNvSpPr/>
          <p:nvPr/>
        </p:nvSpPr>
        <p:spPr>
          <a:xfrm>
            <a:off x="899050" y="2043896"/>
            <a:ext cx="1888207" cy="710393"/>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solidFill>
                  <a:schemeClr val="bg1"/>
                </a:solidFill>
                <a:latin typeface="Segoe UI" panose="020B0502040204020203" pitchFamily="34" charset="0"/>
                <a:cs typeface="Segoe UI" panose="020B0502040204020203" pitchFamily="34" charset="0"/>
              </a:rPr>
              <a:t>Photo Share</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a:t>Microservice architecture benefits</a:t>
            </a:r>
            <a:endParaRPr lang="en-US" dirty="0"/>
          </a:p>
        </p:txBody>
      </p:sp>
      <p:sp>
        <p:nvSpPr>
          <p:cNvPr id="6" name="Rectangle 5"/>
          <p:cNvSpPr/>
          <p:nvPr/>
        </p:nvSpPr>
        <p:spPr>
          <a:xfrm>
            <a:off x="746671" y="1891518"/>
            <a:ext cx="1888207" cy="710393"/>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Photo Share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p>
        </p:txBody>
      </p:sp>
      <p:sp>
        <p:nvSpPr>
          <p:cNvPr id="7" name="Rectangle 6"/>
          <p:cNvSpPr/>
          <p:nvPr/>
        </p:nvSpPr>
        <p:spPr>
          <a:xfrm>
            <a:off x="3416854" y="1891518"/>
            <a:ext cx="1888207" cy="710393"/>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Thumbnail</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p>
        </p:txBody>
      </p:sp>
      <p:sp>
        <p:nvSpPr>
          <p:cNvPr id="26" name="Rectangle 25"/>
          <p:cNvSpPr/>
          <p:nvPr/>
        </p:nvSpPr>
        <p:spPr>
          <a:xfrm>
            <a:off x="6673638" y="1999247"/>
            <a:ext cx="1888207" cy="1015150"/>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Photo Share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node.js</a:t>
            </a:r>
          </a:p>
        </p:txBody>
      </p:sp>
      <p:sp>
        <p:nvSpPr>
          <p:cNvPr id="27" name="Rectangle 26"/>
          <p:cNvSpPr/>
          <p:nvPr/>
        </p:nvSpPr>
        <p:spPr>
          <a:xfrm>
            <a:off x="9343821" y="1999247"/>
            <a:ext cx="1888207" cy="1015150"/>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Thumbnail</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.NET</a:t>
            </a:r>
          </a:p>
        </p:txBody>
      </p:sp>
      <p:sp>
        <p:nvSpPr>
          <p:cNvPr id="28" name="Rectangle 27"/>
          <p:cNvSpPr/>
          <p:nvPr/>
        </p:nvSpPr>
        <p:spPr>
          <a:xfrm>
            <a:off x="3351116" y="4446194"/>
            <a:ext cx="1888207" cy="1015150"/>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Photo Share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V1</a:t>
            </a:r>
          </a:p>
        </p:txBody>
      </p:sp>
      <p:sp>
        <p:nvSpPr>
          <p:cNvPr id="29" name="Rectangle 28"/>
          <p:cNvSpPr/>
          <p:nvPr/>
        </p:nvSpPr>
        <p:spPr>
          <a:xfrm>
            <a:off x="6021298" y="4446662"/>
            <a:ext cx="1888207" cy="1015150"/>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solidFill>
                  <a:schemeClr val="bg1"/>
                </a:solidFill>
                <a:latin typeface="Segoe UI" panose="020B0502040204020203" pitchFamily="34" charset="0"/>
                <a:cs typeface="Segoe UI" panose="020B0502040204020203" pitchFamily="34" charset="0"/>
              </a:rPr>
              <a:t>Thumbnail</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V1</a:t>
            </a:r>
          </a:p>
        </p:txBody>
      </p:sp>
      <p:sp>
        <p:nvSpPr>
          <p:cNvPr id="33" name="TextBox 32"/>
          <p:cNvSpPr txBox="1"/>
          <p:nvPr/>
        </p:nvSpPr>
        <p:spPr>
          <a:xfrm>
            <a:off x="1762041" y="1160646"/>
            <a:ext cx="3605330" cy="634443"/>
          </a:xfrm>
          <a:prstGeom prst="rect">
            <a:avLst/>
          </a:prstGeom>
          <a:noFill/>
        </p:spPr>
        <p:txBody>
          <a:bodyPr wrap="square" lIns="182854" tIns="146284" rIns="182854" bIns="146284" rtlCol="0" anchor="t" anchorCtr="0">
            <a:spAutoFit/>
          </a:bodyPr>
          <a:lstStyle/>
          <a:p>
            <a:pPr defTabSz="896386">
              <a:lnSpc>
                <a:spcPct val="90000"/>
              </a:lnSpc>
              <a:spcAft>
                <a:spcPts val="600"/>
              </a:spcAft>
              <a:defRPr/>
            </a:pPr>
            <a:r>
              <a:rPr lang="en-US" sz="2400" b="1" kern="0" dirty="0">
                <a:gradFill>
                  <a:gsLst>
                    <a:gs pos="1250">
                      <a:schemeClr val="tx1"/>
                    </a:gs>
                    <a:gs pos="100000">
                      <a:schemeClr val="tx1"/>
                    </a:gs>
                  </a:gsLst>
                  <a:lin ang="5400000" scaled="0"/>
                </a:gradFill>
              </a:rPr>
              <a:t>Scale Independently</a:t>
            </a:r>
          </a:p>
        </p:txBody>
      </p:sp>
      <p:sp>
        <p:nvSpPr>
          <p:cNvPr id="34" name="TextBox 33"/>
          <p:cNvSpPr txBox="1"/>
          <p:nvPr/>
        </p:nvSpPr>
        <p:spPr>
          <a:xfrm>
            <a:off x="6769921" y="1213864"/>
            <a:ext cx="4686361" cy="634443"/>
          </a:xfrm>
          <a:prstGeom prst="rect">
            <a:avLst/>
          </a:prstGeom>
          <a:noFill/>
        </p:spPr>
        <p:txBody>
          <a:bodyPr wrap="square" lIns="182854" tIns="146284" rIns="182854" bIns="146284" rtlCol="0" anchor="t" anchorCtr="0">
            <a:spAutoFit/>
          </a:bodyPr>
          <a:lstStyle/>
          <a:p>
            <a:pPr defTabSz="896386">
              <a:lnSpc>
                <a:spcPct val="90000"/>
              </a:lnSpc>
              <a:spcAft>
                <a:spcPts val="600"/>
              </a:spcAft>
              <a:defRPr/>
            </a:pPr>
            <a:r>
              <a:rPr lang="en-US" sz="2400" b="1" kern="0" dirty="0">
                <a:gradFill>
                  <a:gsLst>
                    <a:gs pos="1250">
                      <a:schemeClr val="tx1"/>
                    </a:gs>
                    <a:gs pos="100000">
                      <a:schemeClr val="tx1"/>
                    </a:gs>
                  </a:gsLst>
                  <a:lin ang="5400000" scaled="0"/>
                </a:gradFill>
              </a:rPr>
              <a:t>Different Technology Stacks</a:t>
            </a:r>
          </a:p>
        </p:txBody>
      </p:sp>
      <p:sp>
        <p:nvSpPr>
          <p:cNvPr id="36" name="TextBox 35"/>
          <p:cNvSpPr txBox="1"/>
          <p:nvPr/>
        </p:nvSpPr>
        <p:spPr>
          <a:xfrm>
            <a:off x="3606851" y="3585184"/>
            <a:ext cx="4686361" cy="627827"/>
          </a:xfrm>
          <a:prstGeom prst="rect">
            <a:avLst/>
          </a:prstGeom>
          <a:noFill/>
        </p:spPr>
        <p:txBody>
          <a:bodyPr wrap="square" lIns="182854" tIns="146284" rIns="182854" bIns="146284" rtlCol="0" anchor="t" anchorCtr="0">
            <a:spAutoFit/>
          </a:bodyPr>
          <a:lstStyle/>
          <a:p>
            <a:pPr algn="ctr" defTabSz="896386">
              <a:lnSpc>
                <a:spcPct val="90000"/>
              </a:lnSpc>
              <a:spcAft>
                <a:spcPts val="600"/>
              </a:spcAft>
              <a:defRPr/>
            </a:pPr>
            <a:r>
              <a:rPr lang="en-US" sz="2400" b="1" kern="0" dirty="0">
                <a:gradFill>
                  <a:gsLst>
                    <a:gs pos="1250">
                      <a:schemeClr val="tx1"/>
                    </a:gs>
                    <a:gs pos="100000">
                      <a:schemeClr val="tx1"/>
                    </a:gs>
                  </a:gsLst>
                  <a:lin ang="5400000" scaled="0"/>
                </a:gradFill>
              </a:rPr>
              <a:t>Independent Deployments</a:t>
            </a:r>
          </a:p>
        </p:txBody>
      </p:sp>
      <p:sp>
        <p:nvSpPr>
          <p:cNvPr id="37" name="Rectangle 36"/>
          <p:cNvSpPr/>
          <p:nvPr/>
        </p:nvSpPr>
        <p:spPr>
          <a:xfrm>
            <a:off x="6021298" y="4446194"/>
            <a:ext cx="1888207" cy="1015150"/>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Thumbnail</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V2</a:t>
            </a:r>
          </a:p>
        </p:txBody>
      </p:sp>
      <p:cxnSp>
        <p:nvCxnSpPr>
          <p:cNvPr id="40" name="Straight Arrow Connector 39"/>
          <p:cNvCxnSpPr>
            <a:stCxn id="28" idx="3"/>
            <a:endCxn id="37" idx="1"/>
          </p:cNvCxnSpPr>
          <p:nvPr/>
        </p:nvCxnSpPr>
        <p:spPr>
          <a:xfrm>
            <a:off x="5239322" y="4953769"/>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561845" y="2506822"/>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34879" y="2246714"/>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72240" y="6156022"/>
            <a:ext cx="12072165" cy="512935"/>
          </a:xfrm>
          <a:prstGeom prst="rect">
            <a:avLst/>
          </a:prstGeom>
        </p:spPr>
        <p:txBody>
          <a:bodyPr wrap="square">
            <a:spAutoFit/>
          </a:bodyPr>
          <a:lstStyle/>
          <a:p>
            <a:r>
              <a:rPr lang="en-US" sz="2745" b="1" dirty="0">
                <a:gradFill>
                  <a:gsLst>
                    <a:gs pos="1250">
                      <a:schemeClr val="tx1"/>
                    </a:gs>
                    <a:gs pos="100000">
                      <a:schemeClr val="tx1"/>
                    </a:gs>
                  </a:gsLst>
                  <a:lin ang="5400000" scaled="0"/>
                </a:gradFill>
                <a:hlinkClick r:id="rId3"/>
              </a:rPr>
              <a:t>http://aka.ms/servicefabricdocs</a:t>
            </a:r>
            <a:r>
              <a:rPr lang="en-US" sz="2745" b="1" dirty="0">
                <a:gradFill>
                  <a:gsLst>
                    <a:gs pos="1250">
                      <a:schemeClr val="tx1"/>
                    </a:gs>
                    <a:gs pos="100000">
                      <a:schemeClr val="tx1"/>
                    </a:gs>
                  </a:gsLst>
                  <a:lin ang="5400000" scaled="0"/>
                </a:gradFill>
              </a:rPr>
              <a:t> and </a:t>
            </a:r>
            <a:r>
              <a:rPr lang="en-US" sz="2745" b="1" dirty="0">
                <a:gradFill>
                  <a:gsLst>
                    <a:gs pos="1250">
                      <a:schemeClr val="tx1"/>
                    </a:gs>
                    <a:gs pos="100000">
                      <a:schemeClr val="tx1"/>
                    </a:gs>
                  </a:gsLst>
                  <a:lin ang="5400000" scaled="0"/>
                </a:gradFill>
                <a:hlinkClick r:id="rId4"/>
              </a:rPr>
              <a:t>https://aka.ms/microservicesebook</a:t>
            </a:r>
            <a:r>
              <a:rPr lang="en-US" sz="2745" b="1" dirty="0">
                <a:gradFill>
                  <a:gsLst>
                    <a:gs pos="1250">
                      <a:schemeClr val="tx1"/>
                    </a:gs>
                    <a:gs pos="100000">
                      <a:schemeClr val="tx1"/>
                    </a:gs>
                  </a:gsLst>
                  <a:lin ang="5400000" scaled="0"/>
                </a:gradFill>
              </a:rPr>
              <a:t> </a:t>
            </a:r>
          </a:p>
        </p:txBody>
      </p:sp>
    </p:spTree>
    <p:extLst>
      <p:ext uri="{BB962C8B-B14F-4D97-AF65-F5344CB8AC3E}">
        <p14:creationId xmlns:p14="http://schemas.microsoft.com/office/powerpoint/2010/main" val="113110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26" grpId="0" animBg="1"/>
      <p:bldP spid="27" grpId="0" animBg="1"/>
      <p:bldP spid="28" grpId="0" animBg="1"/>
      <p:bldP spid="29" grpId="0" animBg="1"/>
      <p:bldP spid="29" grpId="1" animBg="1"/>
      <p:bldP spid="34" grpId="0"/>
      <p:bldP spid="36" grpId="0"/>
      <p:bldP spid="37"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9838902" y="3333409"/>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1097347"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6878228"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4008955"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874185" y="2913144"/>
            <a:ext cx="10276973" cy="91323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Rectangle 165"/>
          <p:cNvSpPr/>
          <p:nvPr/>
        </p:nvSpPr>
        <p:spPr bwMode="auto">
          <a:xfrm>
            <a:off x="874185" y="4683981"/>
            <a:ext cx="10276973" cy="1513009"/>
          </a:xfrm>
          <a:prstGeom prst="rect">
            <a:avLst/>
          </a:prstGeom>
          <a:solidFill>
            <a:srgbClr val="00188F"/>
          </a:solidFill>
          <a:ln w="6350" cap="flat" cmpd="sng" algn="ctr">
            <a:noFill/>
            <a:prstDash val="solid"/>
            <a:miter lim="800000"/>
            <a:headEnd type="none" w="med" len="med"/>
            <a:tailEnd type="none" w="med" len="med"/>
          </a:ln>
          <a:effectLst/>
        </p:spPr>
        <p:txBody>
          <a:bodyPr tIns="89642" rIns="33620" bIns="33620" anchor="ctr"/>
          <a:lstStyle/>
          <a:p>
            <a:pPr algn="ctr" defTabSz="914038">
              <a:defRPr/>
            </a:pPr>
            <a:r>
              <a:rPr lang="en-US" sz="2353" kern="0" dirty="0">
                <a:solidFill>
                  <a:schemeClr val="bg1"/>
                </a:solidFill>
                <a:latin typeface="Calibri" panose="020F0502020204030204"/>
                <a:ea typeface="Segoe UI" pitchFamily="34" charset="0"/>
                <a:cs typeface="Segoe UI" pitchFamily="34" charset="0"/>
              </a:rPr>
              <a:t>Deploy and manage applications to many environments</a:t>
            </a:r>
          </a:p>
        </p:txBody>
      </p:sp>
      <p:grpSp>
        <p:nvGrpSpPr>
          <p:cNvPr id="167" name="Group 166"/>
          <p:cNvGrpSpPr/>
          <p:nvPr/>
        </p:nvGrpSpPr>
        <p:grpSpPr>
          <a:xfrm>
            <a:off x="874185" y="1406144"/>
            <a:ext cx="10276973" cy="1452058"/>
            <a:chOff x="880533" y="1857930"/>
            <a:chExt cx="10706923" cy="1512807"/>
          </a:xfrm>
        </p:grpSpPr>
        <p:sp>
          <p:nvSpPr>
            <p:cNvPr id="168" name="Hexagon 16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Hexagon 16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Hexagon 16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Hexagon 17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 name="Hexagon 17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Hexagon 17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4" name="Hexagon 17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Hexagon 17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Hexagon 17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Hexagon 17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Hexagon 17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Hexagon 17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Hexagon 17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Hexagon 18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Hexagon 18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Hexagon 18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Hexagon 18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Hexagon 18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Hexagon 18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Hexagon 18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Hexagon 18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Hexagon 18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Hexagon 18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Hexagon 19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Hexagon 19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Hexagon 19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Hexagon 19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Hexagon 19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Hexagon 19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Hexagon 19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Hexagon 19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Hexagon 19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Hexagon 19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Hexagon 20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Hexagon 20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Hexagon 20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Hexagon 20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Hexagon 20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Hexagon 205"/>
          <p:cNvSpPr>
            <a:spLocks noChangeAspect="1"/>
          </p:cNvSpPr>
          <p:nvPr/>
        </p:nvSpPr>
        <p:spPr bwMode="auto">
          <a:xfrm>
            <a:off x="1405578"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Hexagon 206"/>
          <p:cNvSpPr>
            <a:spLocks noChangeAspect="1"/>
          </p:cNvSpPr>
          <p:nvPr/>
        </p:nvSpPr>
        <p:spPr bwMode="auto">
          <a:xfrm>
            <a:off x="24969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Hexagon 207"/>
          <p:cNvSpPr>
            <a:spLocks noChangeAspect="1"/>
          </p:cNvSpPr>
          <p:nvPr/>
        </p:nvSpPr>
        <p:spPr bwMode="auto">
          <a:xfrm>
            <a:off x="3548585"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Hexagon 208"/>
          <p:cNvSpPr>
            <a:spLocks noChangeAspect="1"/>
          </p:cNvSpPr>
          <p:nvPr/>
        </p:nvSpPr>
        <p:spPr bwMode="auto">
          <a:xfrm>
            <a:off x="4628456"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Hexagon 209"/>
          <p:cNvSpPr>
            <a:spLocks noChangeAspect="1"/>
          </p:cNvSpPr>
          <p:nvPr/>
        </p:nvSpPr>
        <p:spPr bwMode="auto">
          <a:xfrm>
            <a:off x="5708327"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Hexagon 210"/>
          <p:cNvSpPr>
            <a:spLocks noChangeAspect="1"/>
          </p:cNvSpPr>
          <p:nvPr/>
        </p:nvSpPr>
        <p:spPr bwMode="auto">
          <a:xfrm>
            <a:off x="6769472"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Hexagon 211"/>
          <p:cNvSpPr>
            <a:spLocks noChangeAspect="1"/>
          </p:cNvSpPr>
          <p:nvPr/>
        </p:nvSpPr>
        <p:spPr bwMode="auto">
          <a:xfrm>
            <a:off x="7832714"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Hexagon 212"/>
          <p:cNvSpPr>
            <a:spLocks noChangeAspect="1"/>
          </p:cNvSpPr>
          <p:nvPr/>
        </p:nvSpPr>
        <p:spPr bwMode="auto">
          <a:xfrm>
            <a:off x="89092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Hexagon 213"/>
          <p:cNvSpPr>
            <a:spLocks noChangeAspect="1"/>
          </p:cNvSpPr>
          <p:nvPr/>
        </p:nvSpPr>
        <p:spPr bwMode="auto">
          <a:xfrm>
            <a:off x="995685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164"/>
          <p:cNvSpPr/>
          <p:nvPr/>
        </p:nvSpPr>
        <p:spPr bwMode="auto">
          <a:xfrm>
            <a:off x="874242" y="1376786"/>
            <a:ext cx="10276917" cy="154343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ctr" anchorCtr="0" forceAA="0" compatLnSpc="1">
            <a:prstTxWarp prst="textNoShape">
              <a:avLst/>
            </a:prstTxWarp>
            <a:noAutofit/>
          </a:bodyPr>
          <a:lstStyle/>
          <a:p>
            <a:pPr algn="ctr" defTabSz="894956" fontAlgn="base">
              <a:lnSpc>
                <a:spcPct val="90000"/>
              </a:lnSpc>
              <a:spcBef>
                <a:spcPct val="0"/>
              </a:spcBef>
              <a:spcAft>
                <a:spcPct val="0"/>
              </a:spcAft>
              <a:defRPr/>
            </a:pPr>
            <a:r>
              <a:rPr lang="en-US" sz="2304" kern="0" dirty="0">
                <a:gradFill>
                  <a:gsLst>
                    <a:gs pos="1250">
                      <a:schemeClr val="bg1"/>
                    </a:gs>
                    <a:gs pos="100000">
                      <a:schemeClr val="bg1"/>
                    </a:gs>
                  </a:gsLst>
                  <a:lin ang="5400000" scaled="0"/>
                </a:gradFill>
                <a:latin typeface="Segoe UI"/>
                <a:ea typeface="Segoe UI" pitchFamily="34" charset="0"/>
                <a:cs typeface="Segoe UI" pitchFamily="34" charset="0"/>
              </a:rPr>
              <a:t>Build applications with multiple frameworks, containers and languages</a:t>
            </a:r>
          </a:p>
        </p:txBody>
      </p:sp>
      <p:sp>
        <p:nvSpPr>
          <p:cNvPr id="215" name="TextBox 214"/>
          <p:cNvSpPr txBox="1"/>
          <p:nvPr/>
        </p:nvSpPr>
        <p:spPr>
          <a:xfrm>
            <a:off x="1016260" y="3099998"/>
            <a:ext cx="10542999" cy="615152"/>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3" kern="0" dirty="0" err="1">
                <a:solidFill>
                  <a:schemeClr val="bg1"/>
                </a:solidFill>
                <a:ea typeface="MS PGothic" panose="020B0600070205080204" pitchFamily="34" charset="-128"/>
              </a:rPr>
              <a:t>Microservices</a:t>
            </a:r>
            <a:r>
              <a:rPr lang="en-US" sz="2353" kern="0" dirty="0">
                <a:solidFill>
                  <a:schemeClr val="bg1"/>
                </a:solidFill>
                <a:ea typeface="MS PGothic" panose="020B0600070205080204" pitchFamily="34" charset="-128"/>
              </a:rPr>
              <a:t> Platform</a:t>
            </a:r>
            <a:endParaRPr lang="en-US" sz="1961" kern="0" dirty="0">
              <a:solidFill>
                <a:schemeClr val="bg1"/>
              </a:solidFill>
              <a:ea typeface="MS PGothic" panose="020B0600070205080204" pitchFamily="34" charset="-128"/>
            </a:endParaRPr>
          </a:p>
        </p:txBody>
      </p:sp>
      <p:sp>
        <p:nvSpPr>
          <p:cNvPr id="4" name="Title 3">
            <a:extLst>
              <a:ext uri="{FF2B5EF4-FFF2-40B4-BE49-F238E27FC236}">
                <a16:creationId xmlns:a16="http://schemas.microsoft.com/office/drawing/2014/main" id="{D771116E-1FB5-4616-981E-B05EC22BD98C}"/>
              </a:ext>
            </a:extLst>
          </p:cNvPr>
          <p:cNvSpPr>
            <a:spLocks noGrp="1"/>
          </p:cNvSpPr>
          <p:nvPr>
            <p:ph type="title"/>
          </p:nvPr>
        </p:nvSpPr>
        <p:spPr>
          <a:xfrm>
            <a:off x="588263" y="457200"/>
            <a:ext cx="11018520" cy="1107996"/>
          </a:xfrm>
        </p:spPr>
        <p:txBody>
          <a:bodyPr/>
          <a:lstStyle/>
          <a:p>
            <a:r>
              <a:rPr lang="en-US" dirty="0"/>
              <a:t>Microservices platform</a:t>
            </a:r>
            <a:br>
              <a:rPr lang="en-US" dirty="0"/>
            </a:br>
            <a:endParaRPr lang="en-US" dirty="0"/>
          </a:p>
        </p:txBody>
      </p:sp>
    </p:spTree>
    <p:extLst>
      <p:ext uri="{BB962C8B-B14F-4D97-AF65-F5344CB8AC3E}">
        <p14:creationId xmlns:p14="http://schemas.microsoft.com/office/powerpoint/2010/main" val="295589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93" grpId="0" animBg="1"/>
      <p:bldP spid="94" grpId="0" animBg="1"/>
      <p:bldP spid="95" grpId="0" animBg="1"/>
      <p:bldP spid="166" grpId="0" animBg="1"/>
      <p:bldP spid="16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gradFill>
                  <a:gsLst>
                    <a:gs pos="2917">
                      <a:srgbClr val="000000"/>
                    </a:gs>
                    <a:gs pos="30000">
                      <a:srgbClr val="000000"/>
                    </a:gs>
                  </a:gsLst>
                  <a:lin ang="5400000" scaled="0"/>
                </a:gradFill>
              </a:rPr>
              <a:t>App Modernization using App Service</a:t>
            </a:r>
            <a:endParaRPr lang="en-US" dirty="0"/>
          </a:p>
        </p:txBody>
      </p:sp>
    </p:spTree>
    <p:extLst>
      <p:ext uri="{BB962C8B-B14F-4D97-AF65-F5344CB8AC3E}">
        <p14:creationId xmlns:p14="http://schemas.microsoft.com/office/powerpoint/2010/main" val="195431462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3.xml><?xml version="1.0" encoding="utf-8"?>
<p:tagLst xmlns:a="http://schemas.openxmlformats.org/drawingml/2006/main" xmlns:r="http://schemas.openxmlformats.org/officeDocument/2006/relationships" xmlns:p="http://schemas.openxmlformats.org/presentationml/2006/main">
  <p:tag name="TIMING" val="|24.1|2.5|3|2.1|12.7|1.6"/>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xml><?xml version="1.0" encoding="utf-8"?>
<a:theme xmlns:a="http://schemas.openxmlformats.org/drawingml/2006/main" name="9-51052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C7565CFF-EBE2-4C0B-9C4B-411B4C0C1462}"/>
    </a:ext>
  </a:extLst>
</a:theme>
</file>

<file path=ppt/theme/theme3.xml><?xml version="1.0" encoding="utf-8"?>
<a:theme xmlns:a="http://schemas.openxmlformats.org/drawingml/2006/main" name="9-51052_Microsoft_Inspire+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0B3CBF6F-3D17-4B1C-9F90-5E55C1D675D9}"/>
    </a:ext>
  </a:extLst>
</a:theme>
</file>

<file path=ppt/theme/theme4.xml><?xml version="1.0" encoding="utf-8"?>
<a:theme xmlns:a="http://schemas.openxmlformats.org/drawingml/2006/main" name="Azure Theme Master">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85F9C293DB0F4B9CF64311605E4771" ma:contentTypeVersion="8" ma:contentTypeDescription="Create a new document." ma:contentTypeScope="" ma:versionID="9d3af68de07b487b0a74ffcbea10284a">
  <xsd:schema xmlns:xsd="http://www.w3.org/2001/XMLSchema" xmlns:xs="http://www.w3.org/2001/XMLSchema" xmlns:p="http://schemas.microsoft.com/office/2006/metadata/properties" xmlns:ns2="b9973350-5865-4f95-80c1-09c834504d43" targetNamespace="http://schemas.microsoft.com/office/2006/metadata/properties" ma:root="true" ma:fieldsID="5dde8df1ad9d835b42a7fc1c9e5d7cab" ns2:_="">
    <xsd:import namespace="b9973350-5865-4f95-80c1-09c834504d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973350-5865-4f95-80c1-09c834504d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607C26-F25D-48F7-9BF1-0B66802E53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973350-5865-4f95-80c1-09c834504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0d923eac-bfb4-4245-8744-7b25224dfe7c"/>
    <ds:schemaRef ds:uri="ad3ee108-5501-452e-a9d7-d1cad88f95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Microsoft_Ready_Breakout_16x9_Template</Template>
  <TotalTime>58</TotalTime>
  <Words>6748</Words>
  <Application>Microsoft Macintosh PowerPoint</Application>
  <PresentationFormat>Widescreen</PresentationFormat>
  <Paragraphs>992</Paragraphs>
  <Slides>57</Slides>
  <Notes>47</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57</vt:i4>
      </vt:variant>
    </vt:vector>
  </HeadingPairs>
  <TitlesOfParts>
    <vt:vector size="73" baseType="lpstr">
      <vt:lpstr>Arial</vt:lpstr>
      <vt:lpstr>Calibri</vt:lpstr>
      <vt:lpstr>Calibri Light</vt:lpstr>
      <vt:lpstr>Consolas</vt:lpstr>
      <vt:lpstr>Segoe Light</vt:lpstr>
      <vt:lpstr>Segoe UI</vt:lpstr>
      <vt:lpstr>Segoe UI </vt:lpstr>
      <vt:lpstr>Segoe UI Light</vt:lpstr>
      <vt:lpstr>Segoe UI Semibold</vt:lpstr>
      <vt:lpstr>Segoe UI Semilight</vt:lpstr>
      <vt:lpstr>Wingdings</vt:lpstr>
      <vt:lpstr>9-51052_Microsoft_Ready_Template_Light</vt:lpstr>
      <vt:lpstr>9-51052_Microsoft_Ready_Template_Dark</vt:lpstr>
      <vt:lpstr>9-51052_Microsoft_Inspire+Ready_Template_Dark</vt:lpstr>
      <vt:lpstr>Azure Theme Master</vt:lpstr>
      <vt:lpstr>think-cell Slide</vt:lpstr>
      <vt:lpstr>Beyond lift and Shift to Innovation - Modernizing Applications</vt:lpstr>
      <vt:lpstr>Agenda</vt:lpstr>
      <vt:lpstr>Azure Application Platform &amp; Architecture</vt:lpstr>
      <vt:lpstr>Cloud Migration Strategies   </vt:lpstr>
      <vt:lpstr>Modernize applications</vt:lpstr>
      <vt:lpstr>Cloud development</vt:lpstr>
      <vt:lpstr>Microservice architecture benefits</vt:lpstr>
      <vt:lpstr>Microservices platform </vt:lpstr>
      <vt:lpstr>App Modernization using App Service</vt:lpstr>
      <vt:lpstr>Azure App Service</vt:lpstr>
      <vt:lpstr>App Service Features &amp; Capabilities</vt:lpstr>
      <vt:lpstr>PowerPoint Presentation</vt:lpstr>
      <vt:lpstr>PowerPoint Presentation</vt:lpstr>
      <vt:lpstr>Host on an App Service Plan</vt:lpstr>
      <vt:lpstr>Scale-Up</vt:lpstr>
      <vt:lpstr>Scale-Out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Modernization using Containers, Microservices and Service Fabric </vt:lpstr>
      <vt:lpstr>Powering Azure and Microsoft services</vt:lpstr>
      <vt:lpstr>Scenarios powered by Service Fabric</vt:lpstr>
      <vt:lpstr>Service Fabric: One Integrated Platform</vt:lpstr>
      <vt:lpstr>Service Fabric Managed Clusters in Azure</vt:lpstr>
      <vt:lpstr>Service Fabric Managed Clusters in Azure</vt:lpstr>
      <vt:lpstr>“Lift and Shift” existing applications to containers</vt:lpstr>
      <vt:lpstr>Stateless Services Pattern</vt:lpstr>
      <vt:lpstr>Stateful Services Pattern Simplify state, reduce latency</vt:lpstr>
      <vt:lpstr>Azure Containers</vt:lpstr>
      <vt:lpstr>Why containers? Benefits of a container architecture: </vt:lpstr>
      <vt:lpstr>What is Docker ?</vt:lpstr>
      <vt:lpstr>Docker Terminology  </vt:lpstr>
      <vt:lpstr>Comparing Containers and VMs</vt:lpstr>
      <vt:lpstr>Microsoft Container Technologies</vt:lpstr>
      <vt:lpstr>Web App comes to Linux (w/ container support)</vt:lpstr>
      <vt:lpstr>Deployment Life Cycle </vt:lpstr>
      <vt:lpstr>  </vt:lpstr>
      <vt:lpstr>Kubernetes: the industry leading orchestrator</vt:lpstr>
      <vt:lpstr>What is Kubernetes?</vt:lpstr>
      <vt:lpstr>Work how you want with opensource tools and APIs</vt:lpstr>
      <vt:lpstr>Azure Dev Ops</vt:lpstr>
      <vt:lpstr>What technologies do I need to support DevOps?</vt:lpstr>
      <vt:lpstr>Microsoft       Open Source</vt:lpstr>
      <vt:lpstr>Azure Boards</vt:lpstr>
      <vt:lpstr>Azure Repos</vt:lpstr>
      <vt:lpstr>Azure Test Plans</vt:lpstr>
      <vt:lpstr>Azure Artifacts</vt:lpstr>
      <vt:lpstr>Infrastructure and Configuration as Code</vt:lpstr>
      <vt:lpstr>Continuous Security</vt:lpstr>
      <vt:lpstr>Azure DevOps: Choose the tools and clouds you love</vt:lpstr>
      <vt:lpstr>DevOps at Microsoft</vt:lpstr>
      <vt:lpstr>DevOps Pipelines in Minutes</vt:lpstr>
      <vt:lpstr>Questions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 Walking Deck (L100)</dc:title>
  <dc:subject>Microsoft Ready</dc:subject>
  <dc:creator>pablosp@microsoft.com</dc:creator>
  <cp:keywords>Microsoft Ready</cp:keywords>
  <dc:description/>
  <cp:lastModifiedBy>Warren du Toit</cp:lastModifiedBy>
  <cp:revision>11</cp:revision>
  <dcterms:created xsi:type="dcterms:W3CDTF">2019-07-17T18:26:27Z</dcterms:created>
  <dcterms:modified xsi:type="dcterms:W3CDTF">2020-03-27T07:05:45Z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0x0101007D85F9C293DB0F4B9CF64311605E4771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192;#Mandalay Bay Resort and Casino|fc459485-1b13-4ce3-bfeb-ea2ace2bf8f6</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2171;#Microsoft Ready|11111111-1111-1111-1111-111111111111</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NewsType">
    <vt:lpwstr/>
  </property>
  <property fmtid="{D5CDD505-2E9C-101B-9397-08002B2CF9AE}" pid="24" name="_dlc_policyId">
    <vt:lpwstr>0x0101000E4CB7077FEE4FF7AE86D4A500EEC780030016C849C62B10EB41ACA8C7EEDEF40BB2006A83F15B98C1FD4E8D76F6993277120D|-2104630519</vt:lpwstr>
  </property>
  <property fmtid="{D5CDD505-2E9C-101B-9397-08002B2CF9AE}" pid="25" name="Region">
    <vt:lpwstr/>
  </property>
  <property fmtid="{D5CDD505-2E9C-101B-9397-08002B2CF9AE}" pid="26" name="Confidentiality">
    <vt:lpwstr>5;#internal users|461efa83-0283-486a-a8d5-943328f3693f</vt:lpwstr>
  </property>
  <property fmtid="{D5CDD505-2E9C-101B-9397-08002B2CF9AE}" pid="27" name="ItemType">
    <vt:lpwstr>1975;#checklists|cdc11282-7b54-4f27-8efc-d0abec78257b;#187;# messaging frameworks|90f4626d-e34b-4969-a72f-1b10f951ab45</vt:lpwstr>
  </property>
  <property fmtid="{D5CDD505-2E9C-101B-9397-08002B2CF9AE}" pid="28" name="Industries">
    <vt:lpwstr/>
  </property>
  <property fmtid="{D5CDD505-2E9C-101B-9397-08002B2CF9AE}" pid="29" name="MSProducts">
    <vt:lpwstr/>
  </property>
  <property fmtid="{D5CDD505-2E9C-101B-9397-08002B2CF9AE}" pid="30" name="Competitors">
    <vt:lpwstr/>
  </property>
  <property fmtid="{D5CDD505-2E9C-101B-9397-08002B2CF9AE}" pid="31" name="ExperienceContentType">
    <vt:lpwstr/>
  </property>
  <property fmtid="{D5CDD505-2E9C-101B-9397-08002B2CF9AE}" pid="32" name="SMSGDomain">
    <vt:lpwstr>1628;#Gear Up|5bd03d8b-c198-4367-bd72-be9dad12d703;#21;# Intelligent Cloud|adc2fe87-c79a-4ded-a449-3f86b954069d;#295;# Cloud + AI Marketing|4f75e184-e5aa-4234-a07f-b032d60df254;#2553;# ICB PST Domain|f7f86ece-0ca0-48d7-99cb-d6c97e732478</vt:lpwstr>
  </property>
  <property fmtid="{D5CDD505-2E9C-101B-9397-08002B2CF9AE}" pid="33" name="BusinessArchitecture">
    <vt:lpwstr>2546;#Applications and Infrastructure|f69679d5-ce87-4413-9040-82ea79c5c527;#2325;# Data and AI|60d86926-9fc6-4873-ad19-e15bf82160d7</vt:lpwstr>
  </property>
  <property fmtid="{D5CDD505-2E9C-101B-9397-08002B2CF9AE}" pid="34" name="Products">
    <vt:lpwstr>660;#cloud applications|84f5d7db-9b0a-4ab7-8b87-7a41fbd368ed;#208;# cloud services|d4f73be5-052d-4768-baf8-f3e948173e00</vt:lpwstr>
  </property>
  <property fmtid="{D5CDD505-2E9C-101B-9397-08002B2CF9AE}" pid="35" name="l6f004f21209409da86a713c0f24627d">
    <vt:lpwstr/>
  </property>
  <property fmtid="{D5CDD505-2E9C-101B-9397-08002B2CF9AE}" pid="36" name="MSProductsTaxHTField0">
    <vt:lpwstr/>
  </property>
  <property fmtid="{D5CDD505-2E9C-101B-9397-08002B2CF9AE}" pid="37" name="_docset_NoMedatataSyncRequired">
    <vt:lpwstr>False</vt:lpwstr>
  </property>
  <property fmtid="{D5CDD505-2E9C-101B-9397-08002B2CF9AE}" pid="38" name="e8080b0481964c759b2c36ae49591b31">
    <vt:lpwstr/>
  </property>
  <property fmtid="{D5CDD505-2E9C-101B-9397-08002B2CF9AE}" pid="39" name="TechnicalLevel">
    <vt:lpwstr>3067;#200 (intermediate)|855c9113-a119-44e7-b3de-bccffe25ed46</vt:lpwstr>
  </property>
  <property fmtid="{D5CDD505-2E9C-101B-9397-08002B2CF9AE}" pid="40" name="Audiences">
    <vt:lpwstr/>
  </property>
  <property fmtid="{D5CDD505-2E9C-101B-9397-08002B2CF9AE}" pid="41" name="SMSG Items">
    <vt:lpwstr>3091;#documents|e037ed84-7d8e-4cbb-9c8f-61e80301a44f</vt:lpwstr>
  </property>
  <property fmtid="{D5CDD505-2E9C-101B-9397-08002B2CF9AE}" pid="42" name="Solution Areas">
    <vt:lpwstr>3089;#Applications and Infrastructure|f69679d5-ce87-4413-9040-82ea79c5c527;#3097;# Data and AI|60d86926-9fc6-4873-ad19-e15bf82160d7</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Roles">
    <vt:lpwstr/>
  </property>
  <property fmtid="{D5CDD505-2E9C-101B-9397-08002B2CF9AE}" pid="47"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8" name="NewsSource">
    <vt:lpwstr/>
  </property>
  <property fmtid="{D5CDD505-2E9C-101B-9397-08002B2CF9AE}" pid="49" name="MSProfessions">
    <vt:lpwstr>3094;#Sales|72627068-acd7-4c1a-8b95-a0256be5dc9f;#3095;# Technical Sales|831f7989-43a4-4e48-852a-a5355978f47f;#3100;# Marketing|6bac43fe-835f-4207-8dba-9b6899aa3139;#3098;# Services|31216a1b-ed7a-4548-8e47-1aa2e6048472</vt:lpwstr>
  </property>
  <property fmtid="{D5CDD505-2E9C-101B-9397-08002B2CF9AE}" pid="50" name="SMSGTags">
    <vt:lpwstr/>
  </property>
  <property fmtid="{D5CDD505-2E9C-101B-9397-08002B2CF9AE}" pid="51" name="_dlc_DocIdItemGuid">
    <vt:lpwstr>10b4129c-0a6d-4aab-b94f-93e9ec503f55</vt:lpwstr>
  </property>
  <property fmtid="{D5CDD505-2E9C-101B-9397-08002B2CF9AE}" pid="52" name="MSPhysicalGeography">
    <vt:lpwstr/>
  </property>
  <property fmtid="{D5CDD505-2E9C-101B-9397-08002B2CF9AE}" pid="53" name="j3562c58ee414e028925bc902cfc01a1">
    <vt:lpwstr/>
  </property>
  <property fmtid="{D5CDD505-2E9C-101B-9397-08002B2CF9AE}" pid="54" name="EnterpriseDomainTags">
    <vt:lpwstr/>
  </property>
  <property fmtid="{D5CDD505-2E9C-101B-9397-08002B2CF9AE}" pid="55" name="Segments">
    <vt:lpwstr/>
  </property>
  <property fmtid="{D5CDD505-2E9C-101B-9397-08002B2CF9AE}" pid="56" name="Partners">
    <vt:lpwstr/>
  </property>
  <property fmtid="{D5CDD505-2E9C-101B-9397-08002B2CF9AE}" pid="57" name="la4444b61d19467597d63190b69ac227">
    <vt:lpwstr/>
  </property>
  <property fmtid="{D5CDD505-2E9C-101B-9397-08002B2CF9AE}" pid="58" name="ActivitiesAndPrograms">
    <vt:lpwstr>1947;#Priority Solution Areas|c23d8183-ce20-44cd-b13b-640d45c2d6c2</vt:lpwstr>
  </property>
  <property fmtid="{D5CDD505-2E9C-101B-9397-08002B2CF9AE}" pid="59" name="Groups">
    <vt:lpwstr>42;#Cloud + AI Marketing|4f75e184-e5aa-4234-a07f-b032d60df254</vt:lpwstr>
  </property>
  <property fmtid="{D5CDD505-2E9C-101B-9397-08002B2CF9AE}" pid="60" name="Topics">
    <vt:lpwstr>3164;#Fiscal Year 20 Q1|5e821ee8-484b-455b-a291-ca4f5862b12e</vt:lpwstr>
  </property>
  <property fmtid="{D5CDD505-2E9C-101B-9397-08002B2CF9AE}" pid="61" name="Languages">
    <vt:lpwstr/>
  </property>
  <property fmtid="{D5CDD505-2E9C-101B-9397-08002B2CF9AE}" pid="62" name="of67e5d4b76f4a9db8769983fda9cec0">
    <vt:lpwstr/>
  </property>
</Properties>
</file>